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58" r:id="rId5"/>
    <p:sldId id="266" r:id="rId6"/>
    <p:sldId id="262" r:id="rId7"/>
    <p:sldId id="265" r:id="rId8"/>
    <p:sldId id="264" r:id="rId9"/>
    <p:sldId id="26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850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F9A37-FF07-E979-29B9-DC3AF41AD0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1CDF33-665B-77F5-CEC8-90449F5223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38E5E1-F24E-4EEF-563F-297697BAF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2B414-FD57-4647-8D6D-558D9A1FEA67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402E02-5F7F-E509-664C-F7576FD26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BA6955-35B0-C5B7-1118-C03C7CEA1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4EBF4-B6CD-4082-B7DE-EDA039C000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3367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4A5A9B-3603-AFF5-7C8C-586CF8895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FAC389-619E-5CAB-16DB-2BA355C98E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1F99A3-32EA-CDFA-B1A3-03334C2DF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2B414-FD57-4647-8D6D-558D9A1FEA67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A1FC47-E4D2-3551-4079-22AC34F70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439814-DC57-43C3-AAE7-F32EC1AD6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4EBF4-B6CD-4082-B7DE-EDA039C000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564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5251A-BCC9-5D93-E72C-301EF8B50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E5CF4A-B2F4-9056-D561-066C618335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1AE7B9-7DB5-7589-DF3E-EBE900E55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2B414-FD57-4647-8D6D-558D9A1FEA67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918232-27A3-02C8-6D5E-D7517C15E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59B975-1A6F-F489-AB0D-88721DF23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4EBF4-B6CD-4082-B7DE-EDA039C000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660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8F47B-A881-B448-60BA-A9C7E87BC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81542E-7AFF-CFB8-DD12-CBC169F1D0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98A07C-D783-0749-D208-451D41560D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8E0760-444D-1855-3FAD-C8F832065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2B414-FD57-4647-8D6D-558D9A1FEA67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7998DE-155D-1DEA-86DB-2A78D7AEE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E7CE3A-CE27-EC02-3ED9-721433FA9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4EBF4-B6CD-4082-B7DE-EDA039C000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927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CE7D6-1D30-84F7-C538-77F2383AA6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2C242C-BA48-A773-D02C-405B7080A0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80CB5B-C389-4FBC-13FA-F83FBE7BC8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C685E5-0627-620B-ACCC-4B2A983414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3E2357-699C-56B7-844D-91ABB8E9B4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38F358E-E562-2DD4-C7C4-E94BC5667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2B414-FD57-4647-8D6D-558D9A1FEA67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9D898C-5F54-DF8C-AE1C-97CD5718E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95FD10-28FA-E801-DB90-4A3F655A4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4EBF4-B6CD-4082-B7DE-EDA039C000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338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2A514-8A7F-4E77-80C2-E09A104F6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3D78BA-9F9C-0B92-EFB3-27D7768FC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2B414-FD57-4647-8D6D-558D9A1FEA67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17F2EE-3C88-DBD7-2EE7-7CD4440FB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213F61-490E-1B28-1549-8E25F47EF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4EBF4-B6CD-4082-B7DE-EDA039C000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385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7A4597-2AE2-95DE-7339-6182870A4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2B414-FD57-4647-8D6D-558D9A1FEA67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ED57BC-E00E-ABF2-D6C2-3E8A9A3E3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06A9E3-E336-1745-5ED9-1DADF0E6A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4EBF4-B6CD-4082-B7DE-EDA039C000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257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B5522-C17E-A3EA-C1E1-B2B43CCC8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CCFFB-7E18-268D-E9D7-EB143DC876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B2268F-328A-6B03-D986-6D7A949850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D4E278-E416-CA1F-F0CC-6165466B8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2B414-FD57-4647-8D6D-558D9A1FEA67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184CB1-67C1-4B57-F680-F21D1B571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1F539E-05B1-0E2C-786A-0159A172A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4EBF4-B6CD-4082-B7DE-EDA039C000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304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E9902-C745-9835-0412-B86941492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03776C-CC40-3775-35DC-4F341ADB36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F704BE-F9CC-C665-EB84-66615FC801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DB53E7-9C2B-9C14-7222-6855AB34BF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2B414-FD57-4647-8D6D-558D9A1FEA67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01E8CD-C56C-AF55-A52C-3E4A2CCF9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980412-AF42-4CD3-DEDD-F45430900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4EBF4-B6CD-4082-B7DE-EDA039C000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790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16F50-4C60-C58A-11B8-7B8B295E0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C3E65E-EEEE-BAAB-98A7-AC9CD17458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425F2C-5C9E-DC6F-692F-D41657046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2B414-FD57-4647-8D6D-558D9A1FEA67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D944FD-9F21-D279-92D9-09B102295B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4E5FDC-E449-B2E5-ADB3-375E6FC63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4EBF4-B6CD-4082-B7DE-EDA039C000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596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9FC8A19-5222-EC6F-E23C-586BFEEC70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B13655-C1AA-664A-0113-1B4D14C9D0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345828-B483-B940-0B21-0884F81CB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2B414-FD57-4647-8D6D-558D9A1FEA67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41E3FA-1492-632C-C4D1-EDE2A414C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566D34-C208-4A44-63B1-F8D39443A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4EBF4-B6CD-4082-B7DE-EDA039C000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130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35201E-63EA-8B75-FC00-3B7126BBA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56FA2E-50E0-F69D-C2F3-D9C43E625A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BD8E22-7D46-5BE5-CE83-5351E59C5C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52B414-FD57-4647-8D6D-558D9A1FEA67}" type="datetimeFigureOut">
              <a:rPr lang="en-US" smtClean="0"/>
              <a:t>9/9/2025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C0374E-E01A-3343-BB46-3986A8FC72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5C0D98-8EF1-D63D-BDDF-F512A2CC31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44EBF4-B6CD-4082-B7DE-EDA039C000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04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ap of texas with a white star and a blue and red flag&#10;&#10;Description automatically generated">
            <a:extLst>
              <a:ext uri="{FF2B5EF4-FFF2-40B4-BE49-F238E27FC236}">
                <a16:creationId xmlns:a16="http://schemas.microsoft.com/office/drawing/2014/main" id="{A0E79963-A4D6-E6DC-F8FB-B1342EA258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37" y="206940"/>
            <a:ext cx="2838846" cy="255305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E3CE09A-3045-D1E9-381B-D3083326E4D3}"/>
              </a:ext>
            </a:extLst>
          </p:cNvPr>
          <p:cNvSpPr txBox="1"/>
          <p:nvPr/>
        </p:nvSpPr>
        <p:spPr>
          <a:xfrm>
            <a:off x="4328809" y="1067969"/>
            <a:ext cx="50809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Woodlands Resort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5C14D5-E2E9-EE01-8EA6-3B89D23E190C}"/>
              </a:ext>
            </a:extLst>
          </p:cNvPr>
          <p:cNvSpPr txBox="1"/>
          <p:nvPr/>
        </p:nvSpPr>
        <p:spPr>
          <a:xfrm>
            <a:off x="1055838" y="2943098"/>
            <a:ext cx="10080324" cy="4031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Waterpark for kids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Scheduled kids activities every day (scavenger hunts, </a:t>
            </a:r>
            <a:br>
              <a:rPr lang="en-US" sz="3200" dirty="0"/>
            </a:br>
            <a:r>
              <a:rPr lang="en-US" sz="3200" dirty="0"/>
              <a:t>crafts, water balloons, </a:t>
            </a:r>
            <a:r>
              <a:rPr lang="en-US" sz="3200" dirty="0" err="1"/>
              <a:t>etc</a:t>
            </a:r>
            <a:r>
              <a:rPr lang="en-US" sz="3200" dirty="0"/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Golf course on site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Shuttles to “downtown” (about 10 minutes away)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Secluded and pretty/peaceful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Maybe seems a bit old/needs updating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5990713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ap of texas with a white star and a blue and red flag&#10;&#10;Description automatically generated">
            <a:extLst>
              <a:ext uri="{FF2B5EF4-FFF2-40B4-BE49-F238E27FC236}">
                <a16:creationId xmlns:a16="http://schemas.microsoft.com/office/drawing/2014/main" id="{A0E79963-A4D6-E6DC-F8FB-B1342EA258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37" y="206940"/>
            <a:ext cx="2838846" cy="255305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E3CE09A-3045-D1E9-381B-D3083326E4D3}"/>
              </a:ext>
            </a:extLst>
          </p:cNvPr>
          <p:cNvSpPr txBox="1"/>
          <p:nvPr/>
        </p:nvSpPr>
        <p:spPr>
          <a:xfrm>
            <a:off x="4328809" y="1067969"/>
            <a:ext cx="50809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Woodlands Resort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5C14D5-E2E9-EE01-8EA6-3B89D23E190C}"/>
              </a:ext>
            </a:extLst>
          </p:cNvPr>
          <p:cNvSpPr txBox="1"/>
          <p:nvPr/>
        </p:nvSpPr>
        <p:spPr>
          <a:xfrm>
            <a:off x="1282359" y="3579779"/>
            <a:ext cx="7838813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Guest Rooms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$189 per night, plus $20 resort fee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4 upgrades to Deluxe Suites at group rate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1 signature suite at $399/night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4 staff rooms at $129 per night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655687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ap of texas with a white star and a blue and red flag&#10;&#10;Description automatically generated">
            <a:extLst>
              <a:ext uri="{FF2B5EF4-FFF2-40B4-BE49-F238E27FC236}">
                <a16:creationId xmlns:a16="http://schemas.microsoft.com/office/drawing/2014/main" id="{A0E79963-A4D6-E6DC-F8FB-B1342EA258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37" y="206940"/>
            <a:ext cx="2838846" cy="255305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E3CE09A-3045-D1E9-381B-D3083326E4D3}"/>
              </a:ext>
            </a:extLst>
          </p:cNvPr>
          <p:cNvSpPr txBox="1"/>
          <p:nvPr/>
        </p:nvSpPr>
        <p:spPr>
          <a:xfrm>
            <a:off x="4328809" y="1067969"/>
            <a:ext cx="50809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Woodlands Resort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5C14D5-E2E9-EE01-8EA6-3B89D23E190C}"/>
              </a:ext>
            </a:extLst>
          </p:cNvPr>
          <p:cNvSpPr txBox="1"/>
          <p:nvPr/>
        </p:nvSpPr>
        <p:spPr>
          <a:xfrm>
            <a:off x="1282359" y="3579779"/>
            <a:ext cx="719216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Food and Beverage Minimum is $50,000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4201277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ap of texas with a white star and a blue and red flag&#10;&#10;Description automatically generated">
            <a:extLst>
              <a:ext uri="{FF2B5EF4-FFF2-40B4-BE49-F238E27FC236}">
                <a16:creationId xmlns:a16="http://schemas.microsoft.com/office/drawing/2014/main" id="{A0E79963-A4D6-E6DC-F8FB-B1342EA258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37" y="206940"/>
            <a:ext cx="2838846" cy="255305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E3CE09A-3045-D1E9-381B-D3083326E4D3}"/>
              </a:ext>
            </a:extLst>
          </p:cNvPr>
          <p:cNvSpPr txBox="1"/>
          <p:nvPr/>
        </p:nvSpPr>
        <p:spPr>
          <a:xfrm>
            <a:off x="4328809" y="1067969"/>
            <a:ext cx="50809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Woodlands Resort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5C14D5-E2E9-EE01-8EA6-3B89D23E190C}"/>
              </a:ext>
            </a:extLst>
          </p:cNvPr>
          <p:cNvSpPr txBox="1"/>
          <p:nvPr/>
        </p:nvSpPr>
        <p:spPr>
          <a:xfrm>
            <a:off x="1222724" y="3321361"/>
            <a:ext cx="6733125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Golf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Minimum of 72 players for shotgun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$165 per player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$5,000 food and </a:t>
            </a:r>
            <a:r>
              <a:rPr lang="en-US" sz="3200" dirty="0" err="1"/>
              <a:t>bev</a:t>
            </a:r>
            <a:r>
              <a:rPr lang="en-US" sz="3200" dirty="0"/>
              <a:t> </a:t>
            </a:r>
            <a:r>
              <a:rPr lang="en-US" sz="3200" dirty="0" err="1"/>
              <a:t>minumum</a:t>
            </a:r>
            <a:r>
              <a:rPr lang="en-US" sz="3200" dirty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649455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ap of texas with a white star and a blue and red flag&#10;&#10;Description automatically generated">
            <a:extLst>
              <a:ext uri="{FF2B5EF4-FFF2-40B4-BE49-F238E27FC236}">
                <a16:creationId xmlns:a16="http://schemas.microsoft.com/office/drawing/2014/main" id="{A0E79963-A4D6-E6DC-F8FB-B1342EA258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7565" y="3845085"/>
            <a:ext cx="2838846" cy="255305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E3CE09A-3045-D1E9-381B-D3083326E4D3}"/>
              </a:ext>
            </a:extLst>
          </p:cNvPr>
          <p:cNvSpPr txBox="1"/>
          <p:nvPr/>
        </p:nvSpPr>
        <p:spPr>
          <a:xfrm>
            <a:off x="3573546" y="1059037"/>
            <a:ext cx="504490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Waterway Marriott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5C14D5-E2E9-EE01-8EA6-3B89D23E190C}"/>
              </a:ext>
            </a:extLst>
          </p:cNvPr>
          <p:cNvSpPr txBox="1"/>
          <p:nvPr/>
        </p:nvSpPr>
        <p:spPr>
          <a:xfrm>
            <a:off x="1222724" y="3321361"/>
            <a:ext cx="5119287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In the middle of the “action”</a:t>
            </a:r>
          </a:p>
          <a:p>
            <a:r>
              <a:rPr lang="en-US" sz="3200" dirty="0"/>
              <a:t>Trolley stop at back of hotel</a:t>
            </a:r>
          </a:p>
          <a:p>
            <a:r>
              <a:rPr lang="en-US" sz="3200" dirty="0"/>
              <a:t>Newly remodeled</a:t>
            </a:r>
          </a:p>
          <a:p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579700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ap of texas with a white star and a blue and red flag&#10;&#10;Description automatically generated">
            <a:extLst>
              <a:ext uri="{FF2B5EF4-FFF2-40B4-BE49-F238E27FC236}">
                <a16:creationId xmlns:a16="http://schemas.microsoft.com/office/drawing/2014/main" id="{A0E79963-A4D6-E6DC-F8FB-B1342EA258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7565" y="3845085"/>
            <a:ext cx="2838846" cy="255305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E3CE09A-3045-D1E9-381B-D3083326E4D3}"/>
              </a:ext>
            </a:extLst>
          </p:cNvPr>
          <p:cNvSpPr txBox="1"/>
          <p:nvPr/>
        </p:nvSpPr>
        <p:spPr>
          <a:xfrm>
            <a:off x="3573546" y="1059037"/>
            <a:ext cx="504490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Waterway Marriott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5C14D5-E2E9-EE01-8EA6-3B89D23E190C}"/>
              </a:ext>
            </a:extLst>
          </p:cNvPr>
          <p:cNvSpPr txBox="1"/>
          <p:nvPr/>
        </p:nvSpPr>
        <p:spPr>
          <a:xfrm>
            <a:off x="1222724" y="3321361"/>
            <a:ext cx="5424049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Guest Rooms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$229 per night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3 room upgrades at $229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3 suite upgrades at $229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3 rooms with VIP amenities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1691310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ap of texas with a white star and a blue and red flag&#10;&#10;Description automatically generated">
            <a:extLst>
              <a:ext uri="{FF2B5EF4-FFF2-40B4-BE49-F238E27FC236}">
                <a16:creationId xmlns:a16="http://schemas.microsoft.com/office/drawing/2014/main" id="{A0E79963-A4D6-E6DC-F8FB-B1342EA258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3479" y="3961817"/>
            <a:ext cx="2838846" cy="255305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E3CE09A-3045-D1E9-381B-D3083326E4D3}"/>
              </a:ext>
            </a:extLst>
          </p:cNvPr>
          <p:cNvSpPr txBox="1"/>
          <p:nvPr/>
        </p:nvSpPr>
        <p:spPr>
          <a:xfrm>
            <a:off x="3573546" y="1059037"/>
            <a:ext cx="504490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Waterway Marriott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5C14D5-E2E9-EE01-8EA6-3B89D23E190C}"/>
              </a:ext>
            </a:extLst>
          </p:cNvPr>
          <p:cNvSpPr txBox="1"/>
          <p:nvPr/>
        </p:nvSpPr>
        <p:spPr>
          <a:xfrm>
            <a:off x="1222724" y="3321361"/>
            <a:ext cx="4449488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Food and </a:t>
            </a:r>
            <a:r>
              <a:rPr lang="en-US" sz="3200" dirty="0" err="1"/>
              <a:t>bev</a:t>
            </a:r>
            <a:r>
              <a:rPr lang="en-US" sz="3200" dirty="0"/>
              <a:t> is $35,000</a:t>
            </a:r>
          </a:p>
          <a:p>
            <a:r>
              <a:rPr lang="en-US" sz="3200" dirty="0"/>
              <a:t>Free easels</a:t>
            </a:r>
          </a:p>
          <a:p>
            <a:r>
              <a:rPr lang="en-US" sz="3200" dirty="0"/>
              <a:t>15% off AV</a:t>
            </a:r>
          </a:p>
          <a:p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377874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ap of texas with a white star and a blue and red flag&#10;&#10;Description automatically generated">
            <a:extLst>
              <a:ext uri="{FF2B5EF4-FFF2-40B4-BE49-F238E27FC236}">
                <a16:creationId xmlns:a16="http://schemas.microsoft.com/office/drawing/2014/main" id="{A0E79963-A4D6-E6DC-F8FB-B1342EA258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3479" y="3961817"/>
            <a:ext cx="2838846" cy="255305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E3CE09A-3045-D1E9-381B-D3083326E4D3}"/>
              </a:ext>
            </a:extLst>
          </p:cNvPr>
          <p:cNvSpPr txBox="1"/>
          <p:nvPr/>
        </p:nvSpPr>
        <p:spPr>
          <a:xfrm>
            <a:off x="3573546" y="1059037"/>
            <a:ext cx="504490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Waterway Marriott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5C14D5-E2E9-EE01-8EA6-3B89D23E190C}"/>
              </a:ext>
            </a:extLst>
          </p:cNvPr>
          <p:cNvSpPr txBox="1"/>
          <p:nvPr/>
        </p:nvSpPr>
        <p:spPr>
          <a:xfrm>
            <a:off x="1222724" y="3321361"/>
            <a:ext cx="5218095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Parking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Century Gothic" panose="020B0502020202020204" pitchFamily="34" charset="0"/>
                <a:ea typeface="Aptos" panose="020B0004020202020204" pitchFamily="34" charset="0"/>
              </a:rPr>
              <a:t>Self-Parking Rates (taxable): </a:t>
            </a:r>
            <a:r>
              <a:rPr lang="en-US" sz="1800" dirty="0">
                <a:effectLst/>
                <a:latin typeface="Arial" panose="020B0604020202020204" pitchFamily="34" charset="0"/>
                <a:ea typeface="Aptos" panose="020B0004020202020204" pitchFamily="34" charset="0"/>
              </a:rPr>
              <a:t>​</a:t>
            </a:r>
            <a:r>
              <a:rPr lang="en-US" sz="1800" dirty="0">
                <a:effectLst/>
                <a:latin typeface="Century Gothic" panose="020B0502020202020204" pitchFamily="34" charset="0"/>
                <a:ea typeface="Aptos" panose="020B0004020202020204" pitchFamily="34" charset="0"/>
              </a:rPr>
              <a:t>$25.00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Century Gothic" panose="020B0502020202020204" pitchFamily="34" charset="0"/>
                <a:ea typeface="Aptos" panose="020B0004020202020204" pitchFamily="34" charset="0"/>
              </a:rPr>
              <a:t>*Comp parking in Town Center Garage*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Century Gothic" panose="020B0502020202020204" pitchFamily="34" charset="0"/>
                <a:ea typeface="Aptos" panose="020B0004020202020204" pitchFamily="34" charset="0"/>
              </a:rPr>
              <a:t>Overnight Valet Parking: $34.00 </a:t>
            </a:r>
            <a:endParaRPr lang="en-US" sz="1800" dirty="0">
              <a:effectLst/>
              <a:latin typeface="Calibri" panose="020F0502020204030204" pitchFamily="34" charset="0"/>
              <a:ea typeface="Aptos" panose="020B00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730005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ap of texas with a white star and a blue and red flag&#10;&#10;Description automatically generated">
            <a:extLst>
              <a:ext uri="{FF2B5EF4-FFF2-40B4-BE49-F238E27FC236}">
                <a16:creationId xmlns:a16="http://schemas.microsoft.com/office/drawing/2014/main" id="{A0E79963-A4D6-E6DC-F8FB-B1342EA258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3479" y="3961817"/>
            <a:ext cx="2838846" cy="255305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E3CE09A-3045-D1E9-381B-D3083326E4D3}"/>
              </a:ext>
            </a:extLst>
          </p:cNvPr>
          <p:cNvSpPr txBox="1"/>
          <p:nvPr/>
        </p:nvSpPr>
        <p:spPr>
          <a:xfrm>
            <a:off x="3573546" y="1059037"/>
            <a:ext cx="504490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Waterway Marriott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5C14D5-E2E9-EE01-8EA6-3B89D23E190C}"/>
              </a:ext>
            </a:extLst>
          </p:cNvPr>
          <p:cNvSpPr txBox="1"/>
          <p:nvPr/>
        </p:nvSpPr>
        <p:spPr>
          <a:xfrm>
            <a:off x="1222724" y="3321361"/>
            <a:ext cx="6212406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Golf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They will outsource this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People will need to drive/uber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Likely to Woodlands Resort…lol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117177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218</Words>
  <Application>Microsoft Office PowerPoint</Application>
  <PresentationFormat>Widescreen</PresentationFormat>
  <Paragraphs>44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Century Gothic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Karina McGavock</dc:creator>
  <cp:lastModifiedBy>Karina McGavock</cp:lastModifiedBy>
  <cp:revision>1</cp:revision>
  <dcterms:created xsi:type="dcterms:W3CDTF">2025-09-09T01:47:22Z</dcterms:created>
  <dcterms:modified xsi:type="dcterms:W3CDTF">2025-09-09T16:55:18Z</dcterms:modified>
</cp:coreProperties>
</file>