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4"/>
    <p:sldMasterId id="2147483843" r:id="rId5"/>
  </p:sldMasterIdLst>
  <p:notesMasterIdLst>
    <p:notesMasterId r:id="rId72"/>
  </p:notesMasterIdLst>
  <p:handoutMasterIdLst>
    <p:handoutMasterId r:id="rId73"/>
  </p:handoutMasterIdLst>
  <p:sldIdLst>
    <p:sldId id="256" r:id="rId6"/>
    <p:sldId id="393" r:id="rId7"/>
    <p:sldId id="394" r:id="rId8"/>
    <p:sldId id="395" r:id="rId9"/>
    <p:sldId id="399" r:id="rId10"/>
    <p:sldId id="400" r:id="rId11"/>
    <p:sldId id="401" r:id="rId12"/>
    <p:sldId id="402" r:id="rId13"/>
    <p:sldId id="403" r:id="rId14"/>
    <p:sldId id="404" r:id="rId15"/>
    <p:sldId id="405" r:id="rId16"/>
    <p:sldId id="411" r:id="rId17"/>
    <p:sldId id="412" r:id="rId18"/>
    <p:sldId id="413" r:id="rId19"/>
    <p:sldId id="414" r:id="rId20"/>
    <p:sldId id="426" r:id="rId21"/>
    <p:sldId id="455" r:id="rId22"/>
    <p:sldId id="427" r:id="rId23"/>
    <p:sldId id="417" r:id="rId24"/>
    <p:sldId id="418" r:id="rId25"/>
    <p:sldId id="419" r:id="rId26"/>
    <p:sldId id="420" r:id="rId27"/>
    <p:sldId id="421" r:id="rId28"/>
    <p:sldId id="422" r:id="rId29"/>
    <p:sldId id="423" r:id="rId30"/>
    <p:sldId id="424" r:id="rId31"/>
    <p:sldId id="428" r:id="rId32"/>
    <p:sldId id="429" r:id="rId33"/>
    <p:sldId id="430" r:id="rId34"/>
    <p:sldId id="431" r:id="rId35"/>
    <p:sldId id="432" r:id="rId36"/>
    <p:sldId id="433" r:id="rId37"/>
    <p:sldId id="434" r:id="rId38"/>
    <p:sldId id="435" r:id="rId39"/>
    <p:sldId id="436" r:id="rId40"/>
    <p:sldId id="437" r:id="rId41"/>
    <p:sldId id="438" r:id="rId42"/>
    <p:sldId id="439" r:id="rId43"/>
    <p:sldId id="440" r:id="rId44"/>
    <p:sldId id="441" r:id="rId45"/>
    <p:sldId id="442" r:id="rId46"/>
    <p:sldId id="443" r:id="rId47"/>
    <p:sldId id="444" r:id="rId48"/>
    <p:sldId id="445" r:id="rId49"/>
    <p:sldId id="446" r:id="rId50"/>
    <p:sldId id="456" r:id="rId51"/>
    <p:sldId id="962" r:id="rId52"/>
    <p:sldId id="1910" r:id="rId53"/>
    <p:sldId id="1912" r:id="rId54"/>
    <p:sldId id="1913" r:id="rId55"/>
    <p:sldId id="1914" r:id="rId56"/>
    <p:sldId id="1917" r:id="rId57"/>
    <p:sldId id="1918" r:id="rId58"/>
    <p:sldId id="1919" r:id="rId59"/>
    <p:sldId id="1920" r:id="rId60"/>
    <p:sldId id="1921" r:id="rId61"/>
    <p:sldId id="1922" r:id="rId62"/>
    <p:sldId id="1932" r:id="rId63"/>
    <p:sldId id="1933" r:id="rId64"/>
    <p:sldId id="1934" r:id="rId65"/>
    <p:sldId id="447" r:id="rId66"/>
    <p:sldId id="448" r:id="rId67"/>
    <p:sldId id="449" r:id="rId68"/>
    <p:sldId id="450" r:id="rId69"/>
    <p:sldId id="451" r:id="rId70"/>
    <p:sldId id="452" r:id="rId71"/>
  </p:sldIdLst>
  <p:sldSz cx="9144000" cy="6858000" type="screen4x3"/>
  <p:notesSz cx="7019925" cy="9305925"/>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4AA6F48-B3CA-8FB9-CC3E-6E08CB2A6D64}" name="McDavid, Amanda  - EBSA" initials="MAE" userId="S::McDavid.Amanda@dol.gov::13b64787-0f0a-4314-b5e2-187e29a4fbd7" providerId="AD"/>
  <p188:author id="{B016AC67-5C31-FF4C-D2CF-F73B5C79369C}" name="Crogan, Gina - EBSA" initials="CGE" userId="S::Crogan.Gina@dol.gov::cf8a2ffd-35da-4e2a-9a87-7e0bac380d16" providerId="AD"/>
  <p188:author id="{CD79E4C1-E812-46CA-1490-7197A56E6E5D}" name="Humphries, Mark - EBSA" initials="HME" userId="S::Humphries.Mark@dol.gov::e167669e-705d-41a3-ae4b-f2a786e67f87" providerId="AD"/>
  <p188:author id="{8B763EE8-7620-AD31-774F-B06E142E57A3}" name="Jones, ElizabethA - EBSA" initials="JEE" userId="S::Jones.ElizabethA@dol.gov::cc0983df-217a-41c7-8a7b-2eaf7821273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Humphries, Mark - EBSA" initials="HM-E" lastIdx="2" clrIdx="0">
    <p:extLst>
      <p:ext uri="{19B8F6BF-5375-455C-9EA6-DF929625EA0E}">
        <p15:presenceInfo xmlns:p15="http://schemas.microsoft.com/office/powerpoint/2012/main" userId="S-1-5-21-430767753-2305446740-1188461881-6874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333CC"/>
    <a:srgbClr val="015589"/>
    <a:srgbClr val="002060"/>
    <a:srgbClr val="028BE0"/>
    <a:srgbClr val="6666FF"/>
    <a:srgbClr val="016AAB"/>
    <a:srgbClr val="A0D9F2"/>
    <a:srgbClr val="5840AE"/>
    <a:srgbClr val="EFF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576" autoAdjust="0"/>
    <p:restoredTop sz="94464" autoAdjust="0"/>
  </p:normalViewPr>
  <p:slideViewPr>
    <p:cSldViewPr>
      <p:cViewPr varScale="1">
        <p:scale>
          <a:sx n="82" d="100"/>
          <a:sy n="82" d="100"/>
        </p:scale>
        <p:origin x="970" y="72"/>
      </p:cViewPr>
      <p:guideLst>
        <p:guide orient="horz" pos="2160"/>
        <p:guide pos="2880"/>
      </p:guideLst>
    </p:cSldViewPr>
  </p:slideViewPr>
  <p:outlineViewPr>
    <p:cViewPr>
      <p:scale>
        <a:sx n="33" d="100"/>
        <a:sy n="33" d="100"/>
      </p:scale>
      <p:origin x="0" y="-1560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commentAuthors" Target="commentAuthors.xml"/><Relationship Id="rId79"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handoutMaster" Target="handoutMasters/handoutMaster1.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5D1AFE-9A8F-4DDC-84F2-45A0419627C8}" type="doc">
      <dgm:prSet loTypeId="urn:microsoft.com/office/officeart/2005/8/layout/process4" loCatId="process" qsTypeId="urn:microsoft.com/office/officeart/2005/8/quickstyle/3d2" qsCatId="3D" csTypeId="urn:microsoft.com/office/officeart/2005/8/colors/accent1_2" csCatId="accent1" phldr="1"/>
      <dgm:spPr/>
      <dgm:t>
        <a:bodyPr/>
        <a:lstStyle/>
        <a:p>
          <a:endParaRPr lang="en-US"/>
        </a:p>
      </dgm:t>
    </dgm:pt>
    <dgm:pt modelId="{DBE677C0-6A0F-4155-AADA-9C0AF7361F64}">
      <dgm:prSet/>
      <dgm:spPr/>
      <dgm:t>
        <a:bodyPr/>
        <a:lstStyle/>
        <a:p>
          <a:pPr rtl="0"/>
          <a:r>
            <a:rPr lang="en-US" dirty="0"/>
            <a:t>Applies to </a:t>
          </a:r>
          <a:r>
            <a:rPr lang="en-US" u="sng" dirty="0"/>
            <a:t>employee benefit plans</a:t>
          </a:r>
          <a:r>
            <a:rPr lang="en-US" u="none" dirty="0"/>
            <a:t> </a:t>
          </a:r>
          <a:r>
            <a:rPr lang="en-US" dirty="0"/>
            <a:t>sponsored by </a:t>
          </a:r>
          <a:r>
            <a:rPr lang="en-US" i="1" u="sng" dirty="0"/>
            <a:t>private sector</a:t>
          </a:r>
          <a:r>
            <a:rPr lang="en-US" dirty="0"/>
            <a:t> employers and/or unions</a:t>
          </a:r>
        </a:p>
      </dgm:t>
    </dgm:pt>
    <dgm:pt modelId="{A319CC77-A655-43CF-9F9A-5CD0FA7A0DAD}" type="parTrans" cxnId="{06569F3F-E9BE-4BCD-9572-386C343CC5C0}">
      <dgm:prSet/>
      <dgm:spPr/>
      <dgm:t>
        <a:bodyPr/>
        <a:lstStyle/>
        <a:p>
          <a:endParaRPr lang="en-US"/>
        </a:p>
      </dgm:t>
    </dgm:pt>
    <dgm:pt modelId="{92786160-356F-4251-AE21-F29DD8687397}" type="sibTrans" cxnId="{06569F3F-E9BE-4BCD-9572-386C343CC5C0}">
      <dgm:prSet/>
      <dgm:spPr/>
      <dgm:t>
        <a:bodyPr/>
        <a:lstStyle/>
        <a:p>
          <a:endParaRPr lang="en-US"/>
        </a:p>
      </dgm:t>
    </dgm:pt>
    <dgm:pt modelId="{91594531-3C54-4A1F-AF61-EC7C6C3E87AD}">
      <dgm:prSet/>
      <dgm:spPr>
        <a:solidFill>
          <a:schemeClr val="accent1">
            <a:lumMod val="20000"/>
            <a:lumOff val="80000"/>
            <a:alpha val="90000"/>
          </a:schemeClr>
        </a:solidFill>
      </dgm:spPr>
      <dgm:t>
        <a:bodyPr/>
        <a:lstStyle/>
        <a:p>
          <a:pPr rtl="0"/>
          <a:r>
            <a:rPr lang="en-US" dirty="0"/>
            <a:t>NOT government plans </a:t>
          </a:r>
        </a:p>
      </dgm:t>
    </dgm:pt>
    <dgm:pt modelId="{C2DF2AA0-3B21-48B7-9396-CF764E254B9C}" type="parTrans" cxnId="{832114F4-19E5-4C55-A9C0-54E3C60A18BF}">
      <dgm:prSet/>
      <dgm:spPr/>
      <dgm:t>
        <a:bodyPr/>
        <a:lstStyle/>
        <a:p>
          <a:endParaRPr lang="en-US"/>
        </a:p>
      </dgm:t>
    </dgm:pt>
    <dgm:pt modelId="{E7D0F769-E8BF-4FBE-98B4-C28F625DDF7D}" type="sibTrans" cxnId="{832114F4-19E5-4C55-A9C0-54E3C60A18BF}">
      <dgm:prSet/>
      <dgm:spPr/>
      <dgm:t>
        <a:bodyPr/>
        <a:lstStyle/>
        <a:p>
          <a:endParaRPr lang="en-US"/>
        </a:p>
      </dgm:t>
    </dgm:pt>
    <dgm:pt modelId="{EED52FDE-F589-4258-BF26-0593F590A834}">
      <dgm:prSet/>
      <dgm:spPr>
        <a:solidFill>
          <a:schemeClr val="accent1">
            <a:lumMod val="20000"/>
            <a:lumOff val="80000"/>
            <a:alpha val="90000"/>
          </a:schemeClr>
        </a:solidFill>
      </dgm:spPr>
      <dgm:t>
        <a:bodyPr/>
        <a:lstStyle/>
        <a:p>
          <a:pPr rtl="0"/>
          <a:r>
            <a:rPr lang="en-US" dirty="0"/>
            <a:t>NOT church plans</a:t>
          </a:r>
        </a:p>
      </dgm:t>
    </dgm:pt>
    <dgm:pt modelId="{2B7B5A60-4AD8-4FD7-AB8B-3591332A445E}" type="parTrans" cxnId="{2E1D9E02-B876-4862-964B-0CD7F4C8A235}">
      <dgm:prSet/>
      <dgm:spPr/>
      <dgm:t>
        <a:bodyPr/>
        <a:lstStyle/>
        <a:p>
          <a:endParaRPr lang="en-US"/>
        </a:p>
      </dgm:t>
    </dgm:pt>
    <dgm:pt modelId="{BFF058EC-9EF4-400C-A909-00588ED74E09}" type="sibTrans" cxnId="{2E1D9E02-B876-4862-964B-0CD7F4C8A235}">
      <dgm:prSet/>
      <dgm:spPr/>
      <dgm:t>
        <a:bodyPr/>
        <a:lstStyle/>
        <a:p>
          <a:endParaRPr lang="en-US"/>
        </a:p>
      </dgm:t>
    </dgm:pt>
    <dgm:pt modelId="{8144787A-9E22-4F16-972D-8DCAAAFD1722}">
      <dgm:prSet/>
      <dgm:spPr>
        <a:solidFill>
          <a:schemeClr val="accent1">
            <a:lumMod val="20000"/>
            <a:lumOff val="80000"/>
            <a:alpha val="90000"/>
          </a:schemeClr>
        </a:solidFill>
      </dgm:spPr>
      <dgm:t>
        <a:bodyPr/>
        <a:lstStyle/>
        <a:p>
          <a:pPr rtl="0"/>
          <a:r>
            <a:rPr lang="en-US" dirty="0"/>
            <a:t>Other exclusions may apply</a:t>
          </a:r>
        </a:p>
      </dgm:t>
    </dgm:pt>
    <dgm:pt modelId="{0FAA6490-F821-4FC9-8E45-BDBBA2ACA369}" type="parTrans" cxnId="{EFF6FA8E-2CB3-4EAB-9D45-8E20098002B6}">
      <dgm:prSet/>
      <dgm:spPr/>
      <dgm:t>
        <a:bodyPr/>
        <a:lstStyle/>
        <a:p>
          <a:endParaRPr lang="en-US"/>
        </a:p>
      </dgm:t>
    </dgm:pt>
    <dgm:pt modelId="{D9C56EE2-E5EB-433D-B5B9-FCB1EB9779B6}" type="sibTrans" cxnId="{EFF6FA8E-2CB3-4EAB-9D45-8E20098002B6}">
      <dgm:prSet/>
      <dgm:spPr/>
      <dgm:t>
        <a:bodyPr/>
        <a:lstStyle/>
        <a:p>
          <a:endParaRPr lang="en-US"/>
        </a:p>
      </dgm:t>
    </dgm:pt>
    <dgm:pt modelId="{CC6C258E-0E66-43BE-8B72-E5C09EFE9613}">
      <dgm:prSet custT="1"/>
      <dgm:spPr>
        <a:solidFill>
          <a:srgbClr val="3333CC"/>
        </a:solidFill>
      </dgm:spPr>
      <dgm:t>
        <a:bodyPr/>
        <a:lstStyle/>
        <a:p>
          <a:r>
            <a:rPr lang="en-US" sz="2400" dirty="0"/>
            <a:t>Generally, ERISA allows the plan sponsor to decide whether to offer a plan and allows flexibility in the plan’s benefit design.</a:t>
          </a:r>
        </a:p>
      </dgm:t>
    </dgm:pt>
    <dgm:pt modelId="{8A3AC4CC-FC9B-47FD-8A7F-29D2D1870098}" type="parTrans" cxnId="{EB50D501-5A45-46B4-ABFC-6233ABD2EB0C}">
      <dgm:prSet/>
      <dgm:spPr/>
      <dgm:t>
        <a:bodyPr/>
        <a:lstStyle/>
        <a:p>
          <a:endParaRPr lang="en-US"/>
        </a:p>
      </dgm:t>
    </dgm:pt>
    <dgm:pt modelId="{83B0F590-B166-423C-A983-C1776FC3CFD9}" type="sibTrans" cxnId="{EB50D501-5A45-46B4-ABFC-6233ABD2EB0C}">
      <dgm:prSet/>
      <dgm:spPr/>
      <dgm:t>
        <a:bodyPr/>
        <a:lstStyle/>
        <a:p>
          <a:endParaRPr lang="en-US"/>
        </a:p>
      </dgm:t>
    </dgm:pt>
    <dgm:pt modelId="{9E013AAD-972A-415D-B2D9-36ABCEE89C29}" type="pres">
      <dgm:prSet presAssocID="{7A5D1AFE-9A8F-4DDC-84F2-45A0419627C8}" presName="Name0" presStyleCnt="0">
        <dgm:presLayoutVars>
          <dgm:dir/>
          <dgm:animLvl val="lvl"/>
          <dgm:resizeHandles val="exact"/>
        </dgm:presLayoutVars>
      </dgm:prSet>
      <dgm:spPr/>
    </dgm:pt>
    <dgm:pt modelId="{17D9B8D8-5C33-4CAF-A828-135DC7319FAA}" type="pres">
      <dgm:prSet presAssocID="{CC6C258E-0E66-43BE-8B72-E5C09EFE9613}" presName="boxAndChildren" presStyleCnt="0"/>
      <dgm:spPr/>
    </dgm:pt>
    <dgm:pt modelId="{596FF5F8-A269-4294-BEA7-0517FCDA080C}" type="pres">
      <dgm:prSet presAssocID="{CC6C258E-0E66-43BE-8B72-E5C09EFE9613}" presName="parentTextBox" presStyleLbl="node1" presStyleIdx="0" presStyleCnt="2"/>
      <dgm:spPr/>
    </dgm:pt>
    <dgm:pt modelId="{840AB31A-289D-4B4E-B6E6-7827ACF763F2}" type="pres">
      <dgm:prSet presAssocID="{92786160-356F-4251-AE21-F29DD8687397}" presName="sp" presStyleCnt="0"/>
      <dgm:spPr/>
    </dgm:pt>
    <dgm:pt modelId="{5FBAD819-1C0E-44EF-B488-26F0C521B40F}" type="pres">
      <dgm:prSet presAssocID="{DBE677C0-6A0F-4155-AADA-9C0AF7361F64}" presName="arrowAndChildren" presStyleCnt="0"/>
      <dgm:spPr/>
    </dgm:pt>
    <dgm:pt modelId="{84443835-0456-4A18-AC43-0791DA433684}" type="pres">
      <dgm:prSet presAssocID="{DBE677C0-6A0F-4155-AADA-9C0AF7361F64}" presName="parentTextArrow" presStyleLbl="node1" presStyleIdx="0" presStyleCnt="2"/>
      <dgm:spPr/>
    </dgm:pt>
    <dgm:pt modelId="{E0954ED0-DEAA-423C-B39E-4E620409A3F5}" type="pres">
      <dgm:prSet presAssocID="{DBE677C0-6A0F-4155-AADA-9C0AF7361F64}" presName="arrow" presStyleLbl="node1" presStyleIdx="1" presStyleCnt="2"/>
      <dgm:spPr/>
    </dgm:pt>
    <dgm:pt modelId="{56950F4B-6EF0-4046-BDB4-3B03B8687FE9}" type="pres">
      <dgm:prSet presAssocID="{DBE677C0-6A0F-4155-AADA-9C0AF7361F64}" presName="descendantArrow" presStyleCnt="0"/>
      <dgm:spPr/>
    </dgm:pt>
    <dgm:pt modelId="{6CDCC6D1-0836-414B-AC3F-78537AC91B2D}" type="pres">
      <dgm:prSet presAssocID="{91594531-3C54-4A1F-AF61-EC7C6C3E87AD}" presName="childTextArrow" presStyleLbl="fgAccFollowNode1" presStyleIdx="0" presStyleCnt="3">
        <dgm:presLayoutVars>
          <dgm:bulletEnabled val="1"/>
        </dgm:presLayoutVars>
      </dgm:prSet>
      <dgm:spPr/>
    </dgm:pt>
    <dgm:pt modelId="{0AA41BCB-15F9-4924-BA5F-1DE8FEF64241}" type="pres">
      <dgm:prSet presAssocID="{EED52FDE-F589-4258-BF26-0593F590A834}" presName="childTextArrow" presStyleLbl="fgAccFollowNode1" presStyleIdx="1" presStyleCnt="3">
        <dgm:presLayoutVars>
          <dgm:bulletEnabled val="1"/>
        </dgm:presLayoutVars>
      </dgm:prSet>
      <dgm:spPr/>
    </dgm:pt>
    <dgm:pt modelId="{602A488D-4BF3-435C-B3DC-6557B2DBF620}" type="pres">
      <dgm:prSet presAssocID="{8144787A-9E22-4F16-972D-8DCAAAFD1722}" presName="childTextArrow" presStyleLbl="fgAccFollowNode1" presStyleIdx="2" presStyleCnt="3">
        <dgm:presLayoutVars>
          <dgm:bulletEnabled val="1"/>
        </dgm:presLayoutVars>
      </dgm:prSet>
      <dgm:spPr/>
    </dgm:pt>
  </dgm:ptLst>
  <dgm:cxnLst>
    <dgm:cxn modelId="{EB50D501-5A45-46B4-ABFC-6233ABD2EB0C}" srcId="{7A5D1AFE-9A8F-4DDC-84F2-45A0419627C8}" destId="{CC6C258E-0E66-43BE-8B72-E5C09EFE9613}" srcOrd="1" destOrd="0" parTransId="{8A3AC4CC-FC9B-47FD-8A7F-29D2D1870098}" sibTransId="{83B0F590-B166-423C-A983-C1776FC3CFD9}"/>
    <dgm:cxn modelId="{2E1D9E02-B876-4862-964B-0CD7F4C8A235}" srcId="{DBE677C0-6A0F-4155-AADA-9C0AF7361F64}" destId="{EED52FDE-F589-4258-BF26-0593F590A834}" srcOrd="1" destOrd="0" parTransId="{2B7B5A60-4AD8-4FD7-AB8B-3591332A445E}" sibTransId="{BFF058EC-9EF4-400C-A909-00588ED74E09}"/>
    <dgm:cxn modelId="{75E0CE37-8A41-47F5-9A4C-F26B6350A1EF}" type="presOf" srcId="{8144787A-9E22-4F16-972D-8DCAAAFD1722}" destId="{602A488D-4BF3-435C-B3DC-6557B2DBF620}" srcOrd="0" destOrd="0" presId="urn:microsoft.com/office/officeart/2005/8/layout/process4"/>
    <dgm:cxn modelId="{06569F3F-E9BE-4BCD-9572-386C343CC5C0}" srcId="{7A5D1AFE-9A8F-4DDC-84F2-45A0419627C8}" destId="{DBE677C0-6A0F-4155-AADA-9C0AF7361F64}" srcOrd="0" destOrd="0" parTransId="{A319CC77-A655-43CF-9F9A-5CD0FA7A0DAD}" sibTransId="{92786160-356F-4251-AE21-F29DD8687397}"/>
    <dgm:cxn modelId="{8CD22A49-AB69-42EB-89BB-3817665B7FBA}" type="presOf" srcId="{91594531-3C54-4A1F-AF61-EC7C6C3E87AD}" destId="{6CDCC6D1-0836-414B-AC3F-78537AC91B2D}" srcOrd="0" destOrd="0" presId="urn:microsoft.com/office/officeart/2005/8/layout/process4"/>
    <dgm:cxn modelId="{B4CCAB84-144E-4423-99E2-BA4A8FFF1727}" type="presOf" srcId="{DBE677C0-6A0F-4155-AADA-9C0AF7361F64}" destId="{84443835-0456-4A18-AC43-0791DA433684}" srcOrd="0" destOrd="0" presId="urn:microsoft.com/office/officeart/2005/8/layout/process4"/>
    <dgm:cxn modelId="{EFF6FA8E-2CB3-4EAB-9D45-8E20098002B6}" srcId="{DBE677C0-6A0F-4155-AADA-9C0AF7361F64}" destId="{8144787A-9E22-4F16-972D-8DCAAAFD1722}" srcOrd="2" destOrd="0" parTransId="{0FAA6490-F821-4FC9-8E45-BDBBA2ACA369}" sibTransId="{D9C56EE2-E5EB-433D-B5B9-FCB1EB9779B6}"/>
    <dgm:cxn modelId="{F2B39D8F-D228-4352-A631-B5E58ED3D151}" type="presOf" srcId="{CC6C258E-0E66-43BE-8B72-E5C09EFE9613}" destId="{596FF5F8-A269-4294-BEA7-0517FCDA080C}" srcOrd="0" destOrd="0" presId="urn:microsoft.com/office/officeart/2005/8/layout/process4"/>
    <dgm:cxn modelId="{B6452CA9-3B91-4128-8AC3-D266B1FC266F}" type="presOf" srcId="{7A5D1AFE-9A8F-4DDC-84F2-45A0419627C8}" destId="{9E013AAD-972A-415D-B2D9-36ABCEE89C29}" srcOrd="0" destOrd="0" presId="urn:microsoft.com/office/officeart/2005/8/layout/process4"/>
    <dgm:cxn modelId="{D1A973AC-A50C-4A05-98B7-2BF6F1DB87E5}" type="presOf" srcId="{DBE677C0-6A0F-4155-AADA-9C0AF7361F64}" destId="{E0954ED0-DEAA-423C-B39E-4E620409A3F5}" srcOrd="1" destOrd="0" presId="urn:microsoft.com/office/officeart/2005/8/layout/process4"/>
    <dgm:cxn modelId="{832114F4-19E5-4C55-A9C0-54E3C60A18BF}" srcId="{DBE677C0-6A0F-4155-AADA-9C0AF7361F64}" destId="{91594531-3C54-4A1F-AF61-EC7C6C3E87AD}" srcOrd="0" destOrd="0" parTransId="{C2DF2AA0-3B21-48B7-9396-CF764E254B9C}" sibTransId="{E7D0F769-E8BF-4FBE-98B4-C28F625DDF7D}"/>
    <dgm:cxn modelId="{85A614FA-0A9E-4C2E-B391-96B128E13F33}" type="presOf" srcId="{EED52FDE-F589-4258-BF26-0593F590A834}" destId="{0AA41BCB-15F9-4924-BA5F-1DE8FEF64241}" srcOrd="0" destOrd="0" presId="urn:microsoft.com/office/officeart/2005/8/layout/process4"/>
    <dgm:cxn modelId="{7134C9F8-79EE-4196-AFF0-788B734AE9D7}" type="presParOf" srcId="{9E013AAD-972A-415D-B2D9-36ABCEE89C29}" destId="{17D9B8D8-5C33-4CAF-A828-135DC7319FAA}" srcOrd="0" destOrd="0" presId="urn:microsoft.com/office/officeart/2005/8/layout/process4"/>
    <dgm:cxn modelId="{CD9855B3-BDC3-472E-9825-458BC5E704FD}" type="presParOf" srcId="{17D9B8D8-5C33-4CAF-A828-135DC7319FAA}" destId="{596FF5F8-A269-4294-BEA7-0517FCDA080C}" srcOrd="0" destOrd="0" presId="urn:microsoft.com/office/officeart/2005/8/layout/process4"/>
    <dgm:cxn modelId="{3C7E8226-0B73-4DE9-85DB-257D1B957D8E}" type="presParOf" srcId="{9E013AAD-972A-415D-B2D9-36ABCEE89C29}" destId="{840AB31A-289D-4B4E-B6E6-7827ACF763F2}" srcOrd="1" destOrd="0" presId="urn:microsoft.com/office/officeart/2005/8/layout/process4"/>
    <dgm:cxn modelId="{D0275E18-4AA2-4B82-A69F-8C9E511ED268}" type="presParOf" srcId="{9E013AAD-972A-415D-B2D9-36ABCEE89C29}" destId="{5FBAD819-1C0E-44EF-B488-26F0C521B40F}" srcOrd="2" destOrd="0" presId="urn:microsoft.com/office/officeart/2005/8/layout/process4"/>
    <dgm:cxn modelId="{CDEECA90-8B9F-4A97-9FEE-466E8C79FE65}" type="presParOf" srcId="{5FBAD819-1C0E-44EF-B488-26F0C521B40F}" destId="{84443835-0456-4A18-AC43-0791DA433684}" srcOrd="0" destOrd="0" presId="urn:microsoft.com/office/officeart/2005/8/layout/process4"/>
    <dgm:cxn modelId="{2EB5066A-6D4D-49CA-A2A9-7ABFE0EE3CF2}" type="presParOf" srcId="{5FBAD819-1C0E-44EF-B488-26F0C521B40F}" destId="{E0954ED0-DEAA-423C-B39E-4E620409A3F5}" srcOrd="1" destOrd="0" presId="urn:microsoft.com/office/officeart/2005/8/layout/process4"/>
    <dgm:cxn modelId="{4C7238F9-5BD4-48F8-9A64-C96A7F4AC757}" type="presParOf" srcId="{5FBAD819-1C0E-44EF-B488-26F0C521B40F}" destId="{56950F4B-6EF0-4046-BDB4-3B03B8687FE9}" srcOrd="2" destOrd="0" presId="urn:microsoft.com/office/officeart/2005/8/layout/process4"/>
    <dgm:cxn modelId="{DC8C29E8-6A49-4368-BCAB-97211725F451}" type="presParOf" srcId="{56950F4B-6EF0-4046-BDB4-3B03B8687FE9}" destId="{6CDCC6D1-0836-414B-AC3F-78537AC91B2D}" srcOrd="0" destOrd="0" presId="urn:microsoft.com/office/officeart/2005/8/layout/process4"/>
    <dgm:cxn modelId="{C46EC78C-E356-449C-B915-6C2108AF024F}" type="presParOf" srcId="{56950F4B-6EF0-4046-BDB4-3B03B8687FE9}" destId="{0AA41BCB-15F9-4924-BA5F-1DE8FEF64241}" srcOrd="1" destOrd="0" presId="urn:microsoft.com/office/officeart/2005/8/layout/process4"/>
    <dgm:cxn modelId="{819DAFD7-1575-44B2-A203-CDA91CF2883D}" type="presParOf" srcId="{56950F4B-6EF0-4046-BDB4-3B03B8687FE9}" destId="{602A488D-4BF3-435C-B3DC-6557B2DBF620}"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E7370D-E367-4A52-9591-BFC18E17F60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646FEA-0D55-4FAA-B573-E321D4155162}">
      <dgm:prSet custT="1"/>
      <dgm:spPr>
        <a:solidFill>
          <a:srgbClr val="3333CC"/>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rtl="0"/>
          <a:r>
            <a:rPr kumimoji="0" lang="en-US" sz="36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A Few Basic Things a Group Health Plan Must Have:</a:t>
          </a:r>
        </a:p>
      </dgm:t>
      <dgm:extLst>
        <a:ext uri="{E40237B7-FDA0-4F09-8148-C483321AD2D9}">
          <dgm14:cNvPr xmlns:dgm14="http://schemas.microsoft.com/office/drawing/2010/diagram" id="0" name="" descr="A Few Basic Things a Group Health Plan Must Have:&#10;"/>
        </a:ext>
      </dgm:extLst>
    </dgm:pt>
    <dgm:pt modelId="{DE20C011-5A72-4E75-9BC0-B7DD57C4943D}" type="parTrans" cxnId="{7FEDBC09-AC88-427E-88EF-617B34C5D8D4}">
      <dgm:prSet/>
      <dgm:spPr/>
      <dgm:t>
        <a:bodyPr/>
        <a:lstStyle/>
        <a:p>
          <a:endParaRPr lang="en-US"/>
        </a:p>
      </dgm:t>
    </dgm:pt>
    <dgm:pt modelId="{5D217652-470D-4139-A31E-5209D3F6431B}" type="sibTrans" cxnId="{7FEDBC09-AC88-427E-88EF-617B34C5D8D4}">
      <dgm:prSet/>
      <dgm:spPr/>
      <dgm:t>
        <a:bodyPr/>
        <a:lstStyle/>
        <a:p>
          <a:endParaRPr lang="en-US"/>
        </a:p>
      </dgm:t>
    </dgm:pt>
    <dgm:pt modelId="{2A22B29B-1CEA-43FE-A0D6-20D16D8AE91A}">
      <dgm:prSet custT="1"/>
      <dgm:spPr/>
      <dgm:t>
        <a:bodyPr/>
        <a:lstStyle/>
        <a:p>
          <a:pPr marL="457200" indent="-223838" defTabSz="889000" rtl="0">
            <a:lnSpc>
              <a:spcPct val="90000"/>
            </a:lnSpc>
            <a:spcBef>
              <a:spcPct val="0"/>
            </a:spcBef>
            <a:spcAft>
              <a:spcPct val="20000"/>
            </a:spcAft>
            <a:buNone/>
          </a:pPr>
          <a:r>
            <a:rPr lang="en-US" sz="2400" dirty="0">
              <a:solidFill>
                <a:srgbClr val="002060"/>
              </a:solidFill>
            </a:rPr>
            <a:t>Named Fiduciary </a:t>
          </a:r>
        </a:p>
      </dgm:t>
    </dgm:pt>
    <dgm:pt modelId="{F1B8DD0E-AF12-4CA7-BAC6-8BD4B5A2D1BD}" type="parTrans" cxnId="{62B4723D-7819-4B8B-8ECF-2C470E722042}">
      <dgm:prSet/>
      <dgm:spPr/>
      <dgm:t>
        <a:bodyPr/>
        <a:lstStyle/>
        <a:p>
          <a:endParaRPr lang="en-US"/>
        </a:p>
      </dgm:t>
    </dgm:pt>
    <dgm:pt modelId="{BAEF7273-00B4-452E-BCB3-78A0F8AE2947}" type="sibTrans" cxnId="{62B4723D-7819-4B8B-8ECF-2C470E722042}">
      <dgm:prSet/>
      <dgm:spPr/>
      <dgm:t>
        <a:bodyPr/>
        <a:lstStyle/>
        <a:p>
          <a:endParaRPr lang="en-US"/>
        </a:p>
      </dgm:t>
    </dgm:pt>
    <dgm:pt modelId="{6C66A724-04AD-4602-AB78-A817BE2A453B}">
      <dgm:prSet custT="1"/>
      <dgm:spPr/>
      <dgm:t>
        <a:bodyPr/>
        <a:lstStyle/>
        <a:p>
          <a:pPr marL="457200" indent="-223838" defTabSz="889000" rtl="0">
            <a:lnSpc>
              <a:spcPct val="90000"/>
            </a:lnSpc>
            <a:spcBef>
              <a:spcPct val="0"/>
            </a:spcBef>
            <a:spcAft>
              <a:spcPct val="20000"/>
            </a:spcAft>
            <a:buNone/>
          </a:pPr>
          <a:r>
            <a:rPr lang="en-US" sz="2400" dirty="0">
              <a:solidFill>
                <a:srgbClr val="002060"/>
              </a:solidFill>
            </a:rPr>
            <a:t>Reasonable claims &amp; appeals procedure </a:t>
          </a:r>
        </a:p>
      </dgm:t>
    </dgm:pt>
    <dgm:pt modelId="{D4C93A02-02B5-49BB-A49B-9D2698FBE568}" type="parTrans" cxnId="{301CEEEA-D988-4DCA-87FF-DF4D673FD1C5}">
      <dgm:prSet/>
      <dgm:spPr/>
      <dgm:t>
        <a:bodyPr/>
        <a:lstStyle/>
        <a:p>
          <a:endParaRPr lang="en-US"/>
        </a:p>
      </dgm:t>
    </dgm:pt>
    <dgm:pt modelId="{9EA42645-9B64-49E3-963D-006D4C06A212}" type="sibTrans" cxnId="{301CEEEA-D988-4DCA-87FF-DF4D673FD1C5}">
      <dgm:prSet/>
      <dgm:spPr/>
      <dgm:t>
        <a:bodyPr/>
        <a:lstStyle/>
        <a:p>
          <a:endParaRPr lang="en-US"/>
        </a:p>
      </dgm:t>
    </dgm:pt>
    <dgm:pt modelId="{92D5EFE4-16AE-43B7-A891-4554AC8BB7D6}">
      <dgm:prSet custT="1"/>
      <dgm:spPr/>
      <dgm:t>
        <a:bodyPr/>
        <a:lstStyle/>
        <a:p>
          <a:pPr marL="457200" marR="0" indent="-223838" algn="l" defTabSz="914400" rtl="0" eaLnBrk="1" fontAlgn="auto" latinLnBrk="0" hangingPunct="1">
            <a:lnSpc>
              <a:spcPct val="100000"/>
            </a:lnSpc>
            <a:spcBef>
              <a:spcPts val="0"/>
            </a:spcBef>
            <a:spcAft>
              <a:spcPts val="0"/>
            </a:spcAft>
            <a:buClrTx/>
            <a:buSzTx/>
            <a:buFontTx/>
            <a:buNone/>
            <a:tabLst/>
            <a:defRPr/>
          </a:pPr>
          <a:r>
            <a:rPr lang="en-US" sz="2400" dirty="0">
              <a:solidFill>
                <a:srgbClr val="002060"/>
              </a:solidFill>
            </a:rPr>
            <a:t>Fidelity bond (to protect against dishonesty) unless the plan is funded solely by general assets of plan sponsor</a:t>
          </a:r>
        </a:p>
        <a:p>
          <a:pPr marL="457200" indent="-223838" rtl="0"/>
          <a:endParaRPr lang="en-US" sz="2400" dirty="0">
            <a:solidFill>
              <a:schemeClr val="bg1"/>
            </a:solidFill>
          </a:endParaRPr>
        </a:p>
      </dgm:t>
    </dgm:pt>
    <dgm:pt modelId="{2808C952-5983-4B64-9BF1-4560FF23F00D}" type="parTrans" cxnId="{3BAF73F3-B2FE-4E54-B35E-56CB382D9297}">
      <dgm:prSet/>
      <dgm:spPr/>
      <dgm:t>
        <a:bodyPr/>
        <a:lstStyle/>
        <a:p>
          <a:endParaRPr lang="en-US"/>
        </a:p>
      </dgm:t>
    </dgm:pt>
    <dgm:pt modelId="{75DC11DD-2C22-4ED7-9A8C-14B9A295C9D1}" type="sibTrans" cxnId="{3BAF73F3-B2FE-4E54-B35E-56CB382D9297}">
      <dgm:prSet/>
      <dgm:spPr/>
      <dgm:t>
        <a:bodyPr/>
        <a:lstStyle/>
        <a:p>
          <a:endParaRPr lang="en-US"/>
        </a:p>
      </dgm:t>
    </dgm:pt>
    <dgm:pt modelId="{EC6CBF6B-8097-4B05-B6AA-417D844E4FAB}">
      <dgm:prSet custT="1"/>
      <dgm:spPr/>
      <dgm:t>
        <a:bodyPr/>
        <a:lstStyle/>
        <a:p>
          <a:pPr marL="457200" indent="-223838" defTabSz="889000" rtl="0">
            <a:lnSpc>
              <a:spcPct val="90000"/>
            </a:lnSpc>
            <a:spcBef>
              <a:spcPct val="0"/>
            </a:spcBef>
            <a:spcAft>
              <a:spcPct val="20000"/>
            </a:spcAft>
            <a:buNone/>
          </a:pPr>
          <a:r>
            <a:rPr lang="en-US" sz="2400" dirty="0">
              <a:solidFill>
                <a:srgbClr val="002060"/>
              </a:solidFill>
            </a:rPr>
            <a:t>Governing plan document(s) must comply with ERISA</a:t>
          </a:r>
        </a:p>
      </dgm:t>
    </dgm:pt>
    <dgm:pt modelId="{17CD5221-5DF0-4AFE-A342-9F765DA643B2}" type="parTrans" cxnId="{1ABEFDC5-5356-4897-AE22-0AC3137320A8}">
      <dgm:prSet/>
      <dgm:spPr/>
      <dgm:t>
        <a:bodyPr/>
        <a:lstStyle/>
        <a:p>
          <a:endParaRPr lang="en-US"/>
        </a:p>
      </dgm:t>
    </dgm:pt>
    <dgm:pt modelId="{6671E270-CB09-4687-BA2E-CEFE76F1E7B1}" type="sibTrans" cxnId="{1ABEFDC5-5356-4897-AE22-0AC3137320A8}">
      <dgm:prSet/>
      <dgm:spPr/>
      <dgm:t>
        <a:bodyPr/>
        <a:lstStyle/>
        <a:p>
          <a:endParaRPr lang="en-US"/>
        </a:p>
      </dgm:t>
    </dgm:pt>
    <dgm:pt modelId="{C81F0029-1803-4E34-B609-D83FA54EB70E}">
      <dgm:prSet custT="1"/>
      <dgm:spPr/>
      <dgm:t>
        <a:bodyPr/>
        <a:lstStyle/>
        <a:p>
          <a:pPr marL="457200" indent="-223838" defTabSz="889000" rtl="0">
            <a:lnSpc>
              <a:spcPct val="90000"/>
            </a:lnSpc>
            <a:spcBef>
              <a:spcPct val="0"/>
            </a:spcBef>
            <a:spcAft>
              <a:spcPct val="20000"/>
            </a:spcAft>
            <a:buNone/>
          </a:pPr>
          <a:endParaRPr lang="en-US" sz="2400" dirty="0">
            <a:solidFill>
              <a:srgbClr val="002060"/>
            </a:solidFill>
          </a:endParaRPr>
        </a:p>
      </dgm:t>
    </dgm:pt>
    <dgm:pt modelId="{04E7D0EF-2CC8-4A76-89DB-5E361117F3E0}" type="parTrans" cxnId="{E598B0F0-55FB-4C9A-9A40-5366BF57916D}">
      <dgm:prSet/>
      <dgm:spPr/>
      <dgm:t>
        <a:bodyPr/>
        <a:lstStyle/>
        <a:p>
          <a:endParaRPr lang="en-US"/>
        </a:p>
      </dgm:t>
    </dgm:pt>
    <dgm:pt modelId="{6A4B5620-2E7B-47D6-B81E-C67EEC7DEA11}" type="sibTrans" cxnId="{E598B0F0-55FB-4C9A-9A40-5366BF57916D}">
      <dgm:prSet/>
      <dgm:spPr/>
      <dgm:t>
        <a:bodyPr/>
        <a:lstStyle/>
        <a:p>
          <a:endParaRPr lang="en-US"/>
        </a:p>
      </dgm:t>
    </dgm:pt>
    <dgm:pt modelId="{2C496309-D9EF-482D-85D2-46C0CF334E3B}">
      <dgm:prSet custT="1"/>
      <dgm:spPr/>
      <dgm:t>
        <a:bodyPr/>
        <a:lstStyle/>
        <a:p>
          <a:pPr marL="457200" indent="-223838" defTabSz="889000" rtl="0">
            <a:lnSpc>
              <a:spcPct val="90000"/>
            </a:lnSpc>
            <a:spcBef>
              <a:spcPct val="0"/>
            </a:spcBef>
            <a:spcAft>
              <a:spcPct val="20000"/>
            </a:spcAft>
            <a:buNone/>
          </a:pPr>
          <a:endParaRPr lang="en-US" sz="2400" dirty="0">
            <a:solidFill>
              <a:srgbClr val="002060"/>
            </a:solidFill>
          </a:endParaRPr>
        </a:p>
      </dgm:t>
    </dgm:pt>
    <dgm:pt modelId="{3C42E010-FB03-44C8-AD72-0BBD17BB0D36}" type="parTrans" cxnId="{E25D37F3-D113-43B4-A18E-B6F1B990DA3F}">
      <dgm:prSet/>
      <dgm:spPr/>
      <dgm:t>
        <a:bodyPr/>
        <a:lstStyle/>
        <a:p>
          <a:endParaRPr lang="en-US"/>
        </a:p>
      </dgm:t>
    </dgm:pt>
    <dgm:pt modelId="{7525F4FF-8921-4997-A5E4-28CFC50F72EC}" type="sibTrans" cxnId="{E25D37F3-D113-43B4-A18E-B6F1B990DA3F}">
      <dgm:prSet/>
      <dgm:spPr/>
      <dgm:t>
        <a:bodyPr/>
        <a:lstStyle/>
        <a:p>
          <a:endParaRPr lang="en-US"/>
        </a:p>
      </dgm:t>
    </dgm:pt>
    <dgm:pt modelId="{86393BAE-AF94-4C04-83F6-A18D0D1D36B7}">
      <dgm:prSet custT="1"/>
      <dgm:spPr/>
      <dgm:t>
        <a:bodyPr/>
        <a:lstStyle/>
        <a:p>
          <a:pPr marL="457200" indent="-223838" defTabSz="889000" rtl="0">
            <a:lnSpc>
              <a:spcPct val="90000"/>
            </a:lnSpc>
            <a:spcBef>
              <a:spcPct val="0"/>
            </a:spcBef>
            <a:spcAft>
              <a:spcPct val="20000"/>
            </a:spcAft>
            <a:buNone/>
          </a:pPr>
          <a:endParaRPr lang="en-US" sz="2400" dirty="0">
            <a:solidFill>
              <a:srgbClr val="002060"/>
            </a:solidFill>
          </a:endParaRPr>
        </a:p>
      </dgm:t>
    </dgm:pt>
    <dgm:pt modelId="{3C561038-9079-4FD9-97DD-7B2078B088C0}" type="parTrans" cxnId="{0AC7AF0E-2B72-45AC-92C9-4BB5144B6763}">
      <dgm:prSet/>
      <dgm:spPr/>
      <dgm:t>
        <a:bodyPr/>
        <a:lstStyle/>
        <a:p>
          <a:endParaRPr lang="en-US"/>
        </a:p>
      </dgm:t>
    </dgm:pt>
    <dgm:pt modelId="{A1C9A2A2-7830-4A8F-877C-0ED2BAB28624}" type="sibTrans" cxnId="{0AC7AF0E-2B72-45AC-92C9-4BB5144B6763}">
      <dgm:prSet/>
      <dgm:spPr/>
      <dgm:t>
        <a:bodyPr/>
        <a:lstStyle/>
        <a:p>
          <a:endParaRPr lang="en-US"/>
        </a:p>
      </dgm:t>
    </dgm:pt>
    <dgm:pt modelId="{E6141F7F-8BCD-45FF-A868-9AEC05A4CE1D}">
      <dgm:prSet custT="1"/>
      <dgm:spPr/>
      <dgm:t>
        <a:bodyPr/>
        <a:lstStyle/>
        <a:p>
          <a:pPr marL="457200" indent="-223838" defTabSz="889000" rtl="0">
            <a:lnSpc>
              <a:spcPct val="90000"/>
            </a:lnSpc>
            <a:spcBef>
              <a:spcPct val="0"/>
            </a:spcBef>
            <a:spcAft>
              <a:spcPct val="20000"/>
            </a:spcAft>
            <a:buNone/>
          </a:pPr>
          <a:r>
            <a:rPr lang="en-US" sz="2400" dirty="0">
              <a:solidFill>
                <a:srgbClr val="002060"/>
              </a:solidFill>
            </a:rPr>
            <a:t>A Summary Plan Description (SPD) provided to participants and beneficiaries</a:t>
          </a:r>
        </a:p>
      </dgm:t>
    </dgm:pt>
    <dgm:pt modelId="{1F942156-4B7E-4EEC-9212-872127FB4073}" type="parTrans" cxnId="{EEC0A13C-F62E-446B-BB59-3988795D546C}">
      <dgm:prSet/>
      <dgm:spPr/>
      <dgm:t>
        <a:bodyPr/>
        <a:lstStyle/>
        <a:p>
          <a:endParaRPr lang="en-US"/>
        </a:p>
      </dgm:t>
    </dgm:pt>
    <dgm:pt modelId="{1E704D55-96EF-4E8E-9AAD-D03B506D3E25}" type="sibTrans" cxnId="{EEC0A13C-F62E-446B-BB59-3988795D546C}">
      <dgm:prSet/>
      <dgm:spPr/>
      <dgm:t>
        <a:bodyPr/>
        <a:lstStyle/>
        <a:p>
          <a:endParaRPr lang="en-US"/>
        </a:p>
      </dgm:t>
    </dgm:pt>
    <dgm:pt modelId="{CC131F00-6BB5-4D65-AB53-3656036E7E14}">
      <dgm:prSet custT="1"/>
      <dgm:spPr/>
      <dgm:t>
        <a:bodyPr/>
        <a:lstStyle/>
        <a:p>
          <a:pPr marL="457200" indent="-223838" defTabSz="889000" rtl="0">
            <a:lnSpc>
              <a:spcPct val="90000"/>
            </a:lnSpc>
            <a:spcBef>
              <a:spcPct val="0"/>
            </a:spcBef>
            <a:spcAft>
              <a:spcPct val="20000"/>
            </a:spcAft>
            <a:buNone/>
          </a:pPr>
          <a:endParaRPr lang="en-US" sz="2400" dirty="0">
            <a:solidFill>
              <a:srgbClr val="002060"/>
            </a:solidFill>
          </a:endParaRPr>
        </a:p>
      </dgm:t>
    </dgm:pt>
    <dgm:pt modelId="{2E50B7BE-5805-4FA0-BAA0-F70B75046C1C}" type="parTrans" cxnId="{99556696-3F07-4E93-8B4F-A90AC7B0DB35}">
      <dgm:prSet/>
      <dgm:spPr/>
      <dgm:t>
        <a:bodyPr/>
        <a:lstStyle/>
        <a:p>
          <a:endParaRPr lang="en-US"/>
        </a:p>
      </dgm:t>
    </dgm:pt>
    <dgm:pt modelId="{646CB60C-5978-4CE2-9F2E-6BA509A38467}" type="sibTrans" cxnId="{99556696-3F07-4E93-8B4F-A90AC7B0DB35}">
      <dgm:prSet/>
      <dgm:spPr/>
      <dgm:t>
        <a:bodyPr/>
        <a:lstStyle/>
        <a:p>
          <a:endParaRPr lang="en-US"/>
        </a:p>
      </dgm:t>
    </dgm:pt>
    <dgm:pt modelId="{21F5330F-CCE3-4EBE-AF18-301469D7A21D}">
      <dgm:prSet custT="1"/>
      <dgm:spPr/>
      <dgm:t>
        <a:bodyPr/>
        <a:lstStyle/>
        <a:p>
          <a:pPr marL="163513" indent="0" defTabSz="889000" rtl="0">
            <a:lnSpc>
              <a:spcPct val="90000"/>
            </a:lnSpc>
            <a:spcBef>
              <a:spcPct val="0"/>
            </a:spcBef>
            <a:spcAft>
              <a:spcPct val="20000"/>
            </a:spcAft>
            <a:buNone/>
          </a:pPr>
          <a:endParaRPr lang="en-US" sz="2400" dirty="0">
            <a:solidFill>
              <a:srgbClr val="002060"/>
            </a:solidFill>
          </a:endParaRPr>
        </a:p>
      </dgm:t>
      <dgm:extLst>
        <a:ext uri="{E40237B7-FDA0-4F09-8148-C483321AD2D9}">
          <dgm14:cNvPr xmlns:dgm14="http://schemas.microsoft.com/office/drawing/2010/diagram" id="0" name="" descr="A Few Basic Things a Group Health Plan Must Have:&#10;"/>
        </a:ext>
      </dgm:extLst>
    </dgm:pt>
    <dgm:pt modelId="{0C5C2B07-C996-4540-93FA-F5B1BFC6C97E}" type="parTrans" cxnId="{818ADB97-2BF8-4B0A-A271-3F90DED42BA7}">
      <dgm:prSet/>
      <dgm:spPr/>
      <dgm:t>
        <a:bodyPr/>
        <a:lstStyle/>
        <a:p>
          <a:endParaRPr lang="en-US"/>
        </a:p>
      </dgm:t>
    </dgm:pt>
    <dgm:pt modelId="{D88E48E5-4E67-4916-91A3-313DE716A597}" type="sibTrans" cxnId="{818ADB97-2BF8-4B0A-A271-3F90DED42BA7}">
      <dgm:prSet/>
      <dgm:spPr/>
      <dgm:t>
        <a:bodyPr/>
        <a:lstStyle/>
        <a:p>
          <a:endParaRPr lang="en-US"/>
        </a:p>
      </dgm:t>
    </dgm:pt>
    <dgm:pt modelId="{9F3F5C4D-E075-4251-A4FE-604EF274C753}" type="pres">
      <dgm:prSet presAssocID="{BCE7370D-E367-4A52-9591-BFC18E17F604}" presName="linear" presStyleCnt="0">
        <dgm:presLayoutVars>
          <dgm:animLvl val="lvl"/>
          <dgm:resizeHandles val="exact"/>
        </dgm:presLayoutVars>
      </dgm:prSet>
      <dgm:spPr/>
    </dgm:pt>
    <dgm:pt modelId="{8E9CE1A6-E611-4BDC-BBD8-128E1AA4F1CF}" type="pres">
      <dgm:prSet presAssocID="{DA646FEA-0D55-4FAA-B573-E321D4155162}" presName="parentText" presStyleLbl="node1" presStyleIdx="0" presStyleCnt="1" custScaleX="98077" custScaleY="97191" custLinFactNeighborX="-27" custLinFactNeighborY="-9374">
        <dgm:presLayoutVars>
          <dgm:chMax val="0"/>
          <dgm:bulletEnabled val="1"/>
        </dgm:presLayoutVars>
      </dgm:prSet>
      <dgm:spPr/>
    </dgm:pt>
    <dgm:pt modelId="{E4C27E2B-4E42-4BAB-BBDB-6219C9EE6BEC}" type="pres">
      <dgm:prSet presAssocID="{DA646FEA-0D55-4FAA-B573-E321D4155162}" presName="childText" presStyleLbl="revTx" presStyleIdx="0" presStyleCnt="1" custScaleY="107145">
        <dgm:presLayoutVars>
          <dgm:bulletEnabled val="1"/>
        </dgm:presLayoutVars>
      </dgm:prSet>
      <dgm:spPr/>
    </dgm:pt>
  </dgm:ptLst>
  <dgm:cxnLst>
    <dgm:cxn modelId="{FD941C03-E4C7-4BAA-BCC6-30ADDF482B3E}" type="presOf" srcId="{E6141F7F-8BCD-45FF-A868-9AEC05A4CE1D}" destId="{E4C27E2B-4E42-4BAB-BBDB-6219C9EE6BEC}" srcOrd="0" destOrd="3" presId="urn:microsoft.com/office/officeart/2005/8/layout/vList2"/>
    <dgm:cxn modelId="{BC610A07-6EF6-46A2-B166-2CBEC95C6595}" type="presOf" srcId="{6C66A724-04AD-4602-AB78-A817BE2A453B}" destId="{E4C27E2B-4E42-4BAB-BBDB-6219C9EE6BEC}" srcOrd="0" destOrd="7" presId="urn:microsoft.com/office/officeart/2005/8/layout/vList2"/>
    <dgm:cxn modelId="{7FEDBC09-AC88-427E-88EF-617B34C5D8D4}" srcId="{BCE7370D-E367-4A52-9591-BFC18E17F604}" destId="{DA646FEA-0D55-4FAA-B573-E321D4155162}" srcOrd="0" destOrd="0" parTransId="{DE20C011-5A72-4E75-9BC0-B7DD57C4943D}" sibTransId="{5D217652-470D-4139-A31E-5209D3F6431B}"/>
    <dgm:cxn modelId="{0AC7AF0E-2B72-45AC-92C9-4BB5144B6763}" srcId="{DA646FEA-0D55-4FAA-B573-E321D4155162}" destId="{86393BAE-AF94-4C04-83F6-A18D0D1D36B7}" srcOrd="8" destOrd="0" parTransId="{3C561038-9079-4FD9-97DD-7B2078B088C0}" sibTransId="{A1C9A2A2-7830-4A8F-877C-0ED2BAB28624}"/>
    <dgm:cxn modelId="{1C70CD23-9907-4230-8336-C285FF2B5EC8}" type="presOf" srcId="{21F5330F-CCE3-4EBE-AF18-301469D7A21D}" destId="{E4C27E2B-4E42-4BAB-BBDB-6219C9EE6BEC}" srcOrd="0" destOrd="0" presId="urn:microsoft.com/office/officeart/2005/8/layout/vList2"/>
    <dgm:cxn modelId="{38847724-FD7D-41E9-8046-483BD20F1EDD}" type="presOf" srcId="{92D5EFE4-16AE-43B7-A891-4554AC8BB7D6}" destId="{E4C27E2B-4E42-4BAB-BBDB-6219C9EE6BEC}" srcOrd="0" destOrd="9" presId="urn:microsoft.com/office/officeart/2005/8/layout/vList2"/>
    <dgm:cxn modelId="{DED7A036-2A3E-46C1-BEF1-3DAA800E0628}" type="presOf" srcId="{EC6CBF6B-8097-4B05-B6AA-417D844E4FAB}" destId="{E4C27E2B-4E42-4BAB-BBDB-6219C9EE6BEC}" srcOrd="0" destOrd="1" presId="urn:microsoft.com/office/officeart/2005/8/layout/vList2"/>
    <dgm:cxn modelId="{EEC0A13C-F62E-446B-BB59-3988795D546C}" srcId="{DA646FEA-0D55-4FAA-B573-E321D4155162}" destId="{E6141F7F-8BCD-45FF-A868-9AEC05A4CE1D}" srcOrd="3" destOrd="0" parTransId="{1F942156-4B7E-4EEC-9212-872127FB4073}" sibTransId="{1E704D55-96EF-4E8E-9AAD-D03B506D3E25}"/>
    <dgm:cxn modelId="{62B4723D-7819-4B8B-8ECF-2C470E722042}" srcId="{DA646FEA-0D55-4FAA-B573-E321D4155162}" destId="{2A22B29B-1CEA-43FE-A0D6-20D16D8AE91A}" srcOrd="5" destOrd="0" parTransId="{F1B8DD0E-AF12-4CA7-BAC6-8BD4B5A2D1BD}" sibTransId="{BAEF7273-00B4-452E-BCB3-78A0F8AE2947}"/>
    <dgm:cxn modelId="{CD2F8C3F-85F5-4937-8679-0C775C34F054}" type="presOf" srcId="{C81F0029-1803-4E34-B609-D83FA54EB70E}" destId="{E4C27E2B-4E42-4BAB-BBDB-6219C9EE6BEC}" srcOrd="0" destOrd="4" presId="urn:microsoft.com/office/officeart/2005/8/layout/vList2"/>
    <dgm:cxn modelId="{47E27B6C-5B7F-4130-BFDF-84F8B93EF891}" type="presOf" srcId="{DA646FEA-0D55-4FAA-B573-E321D4155162}" destId="{8E9CE1A6-E611-4BDC-BBD8-128E1AA4F1CF}" srcOrd="0" destOrd="0" presId="urn:microsoft.com/office/officeart/2005/8/layout/vList2"/>
    <dgm:cxn modelId="{8D6A2C72-2EF7-460B-BE8A-8B1F9273DF96}" type="presOf" srcId="{CC131F00-6BB5-4D65-AB53-3656036E7E14}" destId="{E4C27E2B-4E42-4BAB-BBDB-6219C9EE6BEC}" srcOrd="0" destOrd="2" presId="urn:microsoft.com/office/officeart/2005/8/layout/vList2"/>
    <dgm:cxn modelId="{FFC54A8A-B9D7-4880-B226-456F21C4DC19}" type="presOf" srcId="{BCE7370D-E367-4A52-9591-BFC18E17F604}" destId="{9F3F5C4D-E075-4251-A4FE-604EF274C753}" srcOrd="0" destOrd="0" presId="urn:microsoft.com/office/officeart/2005/8/layout/vList2"/>
    <dgm:cxn modelId="{99556696-3F07-4E93-8B4F-A90AC7B0DB35}" srcId="{DA646FEA-0D55-4FAA-B573-E321D4155162}" destId="{CC131F00-6BB5-4D65-AB53-3656036E7E14}" srcOrd="2" destOrd="0" parTransId="{2E50B7BE-5805-4FA0-BAA0-F70B75046C1C}" sibTransId="{646CB60C-5978-4CE2-9F2E-6BA509A38467}"/>
    <dgm:cxn modelId="{818ADB97-2BF8-4B0A-A271-3F90DED42BA7}" srcId="{DA646FEA-0D55-4FAA-B573-E321D4155162}" destId="{21F5330F-CCE3-4EBE-AF18-301469D7A21D}" srcOrd="0" destOrd="0" parTransId="{0C5C2B07-C996-4540-93FA-F5B1BFC6C97E}" sibTransId="{D88E48E5-4E67-4916-91A3-313DE716A597}"/>
    <dgm:cxn modelId="{9DB4829A-E3BB-498E-94CF-4E638A11C316}" type="presOf" srcId="{2C496309-D9EF-482D-85D2-46C0CF334E3B}" destId="{E4C27E2B-4E42-4BAB-BBDB-6219C9EE6BEC}" srcOrd="0" destOrd="6" presId="urn:microsoft.com/office/officeart/2005/8/layout/vList2"/>
    <dgm:cxn modelId="{CD8977A5-696B-41AA-8C69-AF791DC9D175}" type="presOf" srcId="{2A22B29B-1CEA-43FE-A0D6-20D16D8AE91A}" destId="{E4C27E2B-4E42-4BAB-BBDB-6219C9EE6BEC}" srcOrd="0" destOrd="5" presId="urn:microsoft.com/office/officeart/2005/8/layout/vList2"/>
    <dgm:cxn modelId="{7D4096A9-6198-4C31-9928-926D3F634FD2}" type="presOf" srcId="{86393BAE-AF94-4C04-83F6-A18D0D1D36B7}" destId="{E4C27E2B-4E42-4BAB-BBDB-6219C9EE6BEC}" srcOrd="0" destOrd="8" presId="urn:microsoft.com/office/officeart/2005/8/layout/vList2"/>
    <dgm:cxn modelId="{1ABEFDC5-5356-4897-AE22-0AC3137320A8}" srcId="{DA646FEA-0D55-4FAA-B573-E321D4155162}" destId="{EC6CBF6B-8097-4B05-B6AA-417D844E4FAB}" srcOrd="1" destOrd="0" parTransId="{17CD5221-5DF0-4AFE-A342-9F765DA643B2}" sibTransId="{6671E270-CB09-4687-BA2E-CEFE76F1E7B1}"/>
    <dgm:cxn modelId="{301CEEEA-D988-4DCA-87FF-DF4D673FD1C5}" srcId="{DA646FEA-0D55-4FAA-B573-E321D4155162}" destId="{6C66A724-04AD-4602-AB78-A817BE2A453B}" srcOrd="7" destOrd="0" parTransId="{D4C93A02-02B5-49BB-A49B-9D2698FBE568}" sibTransId="{9EA42645-9B64-49E3-963D-006D4C06A212}"/>
    <dgm:cxn modelId="{E598B0F0-55FB-4C9A-9A40-5366BF57916D}" srcId="{DA646FEA-0D55-4FAA-B573-E321D4155162}" destId="{C81F0029-1803-4E34-B609-D83FA54EB70E}" srcOrd="4" destOrd="0" parTransId="{04E7D0EF-2CC8-4A76-89DB-5E361117F3E0}" sibTransId="{6A4B5620-2E7B-47D6-B81E-C67EEC7DEA11}"/>
    <dgm:cxn modelId="{E25D37F3-D113-43B4-A18E-B6F1B990DA3F}" srcId="{DA646FEA-0D55-4FAA-B573-E321D4155162}" destId="{2C496309-D9EF-482D-85D2-46C0CF334E3B}" srcOrd="6" destOrd="0" parTransId="{3C42E010-FB03-44C8-AD72-0BBD17BB0D36}" sibTransId="{7525F4FF-8921-4997-A5E4-28CFC50F72EC}"/>
    <dgm:cxn modelId="{3BAF73F3-B2FE-4E54-B35E-56CB382D9297}" srcId="{DA646FEA-0D55-4FAA-B573-E321D4155162}" destId="{92D5EFE4-16AE-43B7-A891-4554AC8BB7D6}" srcOrd="9" destOrd="0" parTransId="{2808C952-5983-4B64-9BF1-4560FF23F00D}" sibTransId="{75DC11DD-2C22-4ED7-9A8C-14B9A295C9D1}"/>
    <dgm:cxn modelId="{0EF1F749-2128-413A-8ABC-CBDD6B8F8DC3}" type="presParOf" srcId="{9F3F5C4D-E075-4251-A4FE-604EF274C753}" destId="{8E9CE1A6-E611-4BDC-BBD8-128E1AA4F1CF}" srcOrd="0" destOrd="0" presId="urn:microsoft.com/office/officeart/2005/8/layout/vList2"/>
    <dgm:cxn modelId="{BB3D859D-E9F3-4437-A576-96A305D801A4}" type="presParOf" srcId="{9F3F5C4D-E075-4251-A4FE-604EF274C753}" destId="{E4C27E2B-4E42-4BAB-BBDB-6219C9EE6BE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6C42E3-2CFB-44CC-8AED-E982200713D6}" type="doc">
      <dgm:prSet loTypeId="urn:microsoft.com/office/officeart/2005/8/layout/arrow5" loCatId="relationship" qsTypeId="urn:microsoft.com/office/officeart/2005/8/quickstyle/3d1" qsCatId="3D" csTypeId="urn:microsoft.com/office/officeart/2005/8/colors/accent1_2" csCatId="accent1" phldr="1"/>
      <dgm:spPr/>
      <dgm:t>
        <a:bodyPr/>
        <a:lstStyle/>
        <a:p>
          <a:endParaRPr lang="en-US"/>
        </a:p>
      </dgm:t>
    </dgm:pt>
    <dgm:pt modelId="{FA771EA0-60F0-4DBF-9625-D36896C82C69}">
      <dgm:prSet custT="1"/>
      <dgm:spPr/>
      <dgm:t>
        <a:bodyPr/>
        <a:lstStyle/>
        <a:p>
          <a:pPr rtl="0"/>
          <a:r>
            <a:rPr lang="en-US" sz="1800" b="1" dirty="0">
              <a:effectLst>
                <a:outerShdw blurRad="38100" dist="38100" dir="2700000" algn="tl">
                  <a:srgbClr val="000000">
                    <a:alpha val="43137"/>
                  </a:srgbClr>
                </a:outerShdw>
              </a:effectLst>
            </a:rPr>
            <a:t>ERISA Regulation</a:t>
          </a:r>
          <a:endParaRPr lang="en-US" sz="1800" dirty="0">
            <a:effectLst>
              <a:outerShdw blurRad="38100" dist="38100" dir="2700000" algn="tl">
                <a:srgbClr val="000000">
                  <a:alpha val="43137"/>
                </a:srgbClr>
              </a:outerShdw>
            </a:effectLst>
          </a:endParaRPr>
        </a:p>
      </dgm:t>
    </dgm:pt>
    <dgm:pt modelId="{369FBD86-737C-4FED-A212-7F6E10ADE10D}" type="parTrans" cxnId="{37CBBA20-94E0-42F6-9CA8-B1B25AE10E11}">
      <dgm:prSet/>
      <dgm:spPr/>
      <dgm:t>
        <a:bodyPr/>
        <a:lstStyle/>
        <a:p>
          <a:endParaRPr lang="en-US"/>
        </a:p>
      </dgm:t>
    </dgm:pt>
    <dgm:pt modelId="{53561093-6CFB-4EAC-9090-CEF5F55A1FD5}" type="sibTrans" cxnId="{37CBBA20-94E0-42F6-9CA8-B1B25AE10E11}">
      <dgm:prSet/>
      <dgm:spPr/>
      <dgm:t>
        <a:bodyPr/>
        <a:lstStyle/>
        <a:p>
          <a:endParaRPr lang="en-US"/>
        </a:p>
      </dgm:t>
    </dgm:pt>
    <dgm:pt modelId="{EC0AED47-1328-415A-AE70-67DAFF46B5DF}">
      <dgm:prSet custT="1"/>
      <dgm:spPr/>
      <dgm:t>
        <a:bodyPr/>
        <a:lstStyle/>
        <a:p>
          <a:pPr rtl="0"/>
          <a:r>
            <a:rPr lang="en-US" sz="1600" dirty="0"/>
            <a:t>Title I of ERISA applies to employee welfare benefit plans</a:t>
          </a:r>
        </a:p>
      </dgm:t>
    </dgm:pt>
    <dgm:pt modelId="{69582441-AA35-4637-9235-64BE55AF9FC1}" type="parTrans" cxnId="{1B464DB3-00B5-448D-B990-DEFA0DC41A66}">
      <dgm:prSet/>
      <dgm:spPr/>
      <dgm:t>
        <a:bodyPr/>
        <a:lstStyle/>
        <a:p>
          <a:endParaRPr lang="en-US"/>
        </a:p>
      </dgm:t>
    </dgm:pt>
    <dgm:pt modelId="{510094EC-CDAF-440A-90DB-9D2DA609367B}" type="sibTrans" cxnId="{1B464DB3-00B5-448D-B990-DEFA0DC41A66}">
      <dgm:prSet/>
      <dgm:spPr/>
      <dgm:t>
        <a:bodyPr/>
        <a:lstStyle/>
        <a:p>
          <a:endParaRPr lang="en-US"/>
        </a:p>
      </dgm:t>
    </dgm:pt>
    <dgm:pt modelId="{2625E148-95CC-4960-86FC-66BC1322E7B4}">
      <dgm:prSet custT="1"/>
      <dgm:spPr/>
      <dgm:t>
        <a:bodyPr/>
        <a:lstStyle/>
        <a:p>
          <a:pPr rtl="0"/>
          <a:r>
            <a:rPr lang="en-US" sz="1600" dirty="0"/>
            <a:t>ERISA Preemption </a:t>
          </a:r>
        </a:p>
      </dgm:t>
    </dgm:pt>
    <dgm:pt modelId="{36CA5843-D63A-4C3E-9023-0C058C672952}" type="parTrans" cxnId="{A7008C28-0420-4118-901A-016EE31711C4}">
      <dgm:prSet/>
      <dgm:spPr/>
      <dgm:t>
        <a:bodyPr/>
        <a:lstStyle/>
        <a:p>
          <a:endParaRPr lang="en-US"/>
        </a:p>
      </dgm:t>
    </dgm:pt>
    <dgm:pt modelId="{2155379D-FA0D-48D6-8087-55E02496FF99}" type="sibTrans" cxnId="{A7008C28-0420-4118-901A-016EE31711C4}">
      <dgm:prSet/>
      <dgm:spPr/>
      <dgm:t>
        <a:bodyPr/>
        <a:lstStyle/>
        <a:p>
          <a:endParaRPr lang="en-US"/>
        </a:p>
      </dgm:t>
    </dgm:pt>
    <dgm:pt modelId="{00DCCAAA-FE94-482C-BAF6-113ACE5FB319}">
      <dgm:prSet custT="1"/>
      <dgm:spPr/>
      <dgm:t>
        <a:bodyPr/>
        <a:lstStyle/>
        <a:p>
          <a:pPr rtl="0"/>
          <a:endParaRPr lang="en-US" sz="1600" dirty="0"/>
        </a:p>
      </dgm:t>
    </dgm:pt>
    <dgm:pt modelId="{E5336D00-19E5-440D-BAC3-E5EB1BD902B4}" type="parTrans" cxnId="{15BA174B-1A87-4149-B0A5-F2EE6C08C402}">
      <dgm:prSet/>
      <dgm:spPr/>
      <dgm:t>
        <a:bodyPr/>
        <a:lstStyle/>
        <a:p>
          <a:endParaRPr lang="en-US"/>
        </a:p>
      </dgm:t>
    </dgm:pt>
    <dgm:pt modelId="{B01D95A8-87DC-418C-B388-E0ED4829E27C}" type="sibTrans" cxnId="{15BA174B-1A87-4149-B0A5-F2EE6C08C402}">
      <dgm:prSet/>
      <dgm:spPr/>
      <dgm:t>
        <a:bodyPr/>
        <a:lstStyle/>
        <a:p>
          <a:endParaRPr lang="en-US"/>
        </a:p>
      </dgm:t>
    </dgm:pt>
    <dgm:pt modelId="{9FBB6131-95EB-4775-9B87-6E7579829780}">
      <dgm:prSet custT="1"/>
      <dgm:spPr/>
      <dgm:t>
        <a:bodyPr/>
        <a:lstStyle/>
        <a:p>
          <a:pPr rtl="0"/>
          <a:r>
            <a:rPr lang="en-US" sz="1600" dirty="0"/>
            <a:t>Internal Revenue Code</a:t>
          </a:r>
        </a:p>
      </dgm:t>
    </dgm:pt>
    <dgm:pt modelId="{CF092611-AA25-4234-BB72-6B87E7B4A57B}">
      <dgm:prSet custT="1"/>
      <dgm:spPr/>
      <dgm:t>
        <a:bodyPr/>
        <a:lstStyle/>
        <a:p>
          <a:pPr rtl="0"/>
          <a:r>
            <a:rPr lang="en-US" sz="1600" dirty="0"/>
            <a:t>Public Health Service Act</a:t>
          </a:r>
        </a:p>
      </dgm:t>
    </dgm:pt>
    <dgm:pt modelId="{554B8F56-CB38-4AA7-B5FB-BE787092B082}">
      <dgm:prSet custT="1"/>
      <dgm:spPr/>
      <dgm:t>
        <a:bodyPr/>
        <a:lstStyle/>
        <a:p>
          <a:pPr rtl="0"/>
          <a:r>
            <a:rPr lang="en-US" sz="1600" dirty="0"/>
            <a:t>Fair Labor Standards Act</a:t>
          </a:r>
        </a:p>
      </dgm:t>
    </dgm:pt>
    <dgm:pt modelId="{F4529602-3669-4226-8BFC-07969D5ABF82}">
      <dgm:prSet custT="1"/>
      <dgm:spPr/>
      <dgm:t>
        <a:bodyPr/>
        <a:lstStyle/>
        <a:p>
          <a:pPr rtl="0"/>
          <a:r>
            <a:rPr lang="en-US" sz="1600" dirty="0"/>
            <a:t>Pregnancy Discrimination Act</a:t>
          </a:r>
        </a:p>
      </dgm:t>
    </dgm:pt>
    <dgm:pt modelId="{11105356-A548-4A98-B033-FB12CCA1B420}">
      <dgm:prSet custT="1"/>
      <dgm:spPr/>
      <dgm:t>
        <a:bodyPr/>
        <a:lstStyle/>
        <a:p>
          <a:pPr rtl="0"/>
          <a:r>
            <a:rPr lang="en-US" sz="1600" dirty="0"/>
            <a:t>Americans with Disabilities Act</a:t>
          </a:r>
        </a:p>
      </dgm:t>
    </dgm:pt>
    <dgm:pt modelId="{CE030229-5AF9-4F67-997D-28BA752C0723}">
      <dgm:prSet custT="1"/>
      <dgm:spPr/>
      <dgm:t>
        <a:bodyPr/>
        <a:lstStyle/>
        <a:p>
          <a:pPr rtl="0"/>
          <a:r>
            <a:rPr lang="en-US" sz="1800" b="1" dirty="0">
              <a:effectLst>
                <a:outerShdw blurRad="38100" dist="38100" dir="2700000" algn="tl">
                  <a:srgbClr val="000000">
                    <a:alpha val="43137"/>
                  </a:srgbClr>
                </a:outerShdw>
              </a:effectLst>
            </a:rPr>
            <a:t>Other</a:t>
          </a:r>
          <a:r>
            <a:rPr lang="en-US" sz="1200" b="1" dirty="0"/>
            <a:t> </a:t>
          </a:r>
          <a:r>
            <a:rPr lang="en-US" sz="1800" b="1" dirty="0">
              <a:effectLst>
                <a:outerShdw blurRad="38100" dist="38100" dir="2700000" algn="tl">
                  <a:srgbClr val="000000">
                    <a:alpha val="43137"/>
                  </a:srgbClr>
                </a:outerShdw>
              </a:effectLst>
            </a:rPr>
            <a:t>Laws</a:t>
          </a:r>
          <a:r>
            <a:rPr lang="en-US" sz="1200" b="1" dirty="0"/>
            <a:t> </a:t>
          </a:r>
          <a:r>
            <a:rPr lang="en-US" sz="1800" b="1" dirty="0">
              <a:effectLst>
                <a:outerShdw blurRad="38100" dist="38100" dir="2700000" algn="tl">
                  <a:srgbClr val="000000">
                    <a:alpha val="43137"/>
                  </a:srgbClr>
                </a:outerShdw>
              </a:effectLst>
            </a:rPr>
            <a:t>Include</a:t>
          </a:r>
          <a:r>
            <a:rPr lang="en-US" sz="1200" b="1" dirty="0"/>
            <a:t>:</a:t>
          </a:r>
        </a:p>
      </dgm:t>
    </dgm:pt>
    <dgm:pt modelId="{99DB9C00-695B-4534-9A6B-A3DFFB3E1349}" type="sibTrans" cxnId="{79AA86FB-5FD3-4C90-BE5D-E021AC1F4EC0}">
      <dgm:prSet/>
      <dgm:spPr/>
      <dgm:t>
        <a:bodyPr/>
        <a:lstStyle/>
        <a:p>
          <a:endParaRPr lang="en-US"/>
        </a:p>
      </dgm:t>
    </dgm:pt>
    <dgm:pt modelId="{4C5A14C5-65C6-41E8-8884-A6A90F3752C3}" type="parTrans" cxnId="{79AA86FB-5FD3-4C90-BE5D-E021AC1F4EC0}">
      <dgm:prSet/>
      <dgm:spPr/>
      <dgm:t>
        <a:bodyPr/>
        <a:lstStyle/>
        <a:p>
          <a:endParaRPr lang="en-US"/>
        </a:p>
      </dgm:t>
    </dgm:pt>
    <dgm:pt modelId="{07E4FC20-1C38-452C-A574-F78D3FB248D9}" type="sibTrans" cxnId="{2047B92C-F691-4C9F-975B-AA318AF48B8B}">
      <dgm:prSet/>
      <dgm:spPr/>
      <dgm:t>
        <a:bodyPr/>
        <a:lstStyle/>
        <a:p>
          <a:endParaRPr lang="en-US"/>
        </a:p>
      </dgm:t>
    </dgm:pt>
    <dgm:pt modelId="{15074402-2CD1-4574-B2CF-AA1724E1513F}" type="parTrans" cxnId="{2047B92C-F691-4C9F-975B-AA318AF48B8B}">
      <dgm:prSet/>
      <dgm:spPr/>
      <dgm:t>
        <a:bodyPr/>
        <a:lstStyle/>
        <a:p>
          <a:endParaRPr lang="en-US"/>
        </a:p>
      </dgm:t>
    </dgm:pt>
    <dgm:pt modelId="{339EBD94-217B-47A6-80C5-97C5C38311A2}" type="sibTrans" cxnId="{AF51D8B8-DD02-4633-9994-A746C4359B85}">
      <dgm:prSet/>
      <dgm:spPr/>
      <dgm:t>
        <a:bodyPr/>
        <a:lstStyle/>
        <a:p>
          <a:endParaRPr lang="en-US"/>
        </a:p>
      </dgm:t>
    </dgm:pt>
    <dgm:pt modelId="{F07ABCD6-572B-4B03-B972-EB0134A17B59}" type="parTrans" cxnId="{AF51D8B8-DD02-4633-9994-A746C4359B85}">
      <dgm:prSet/>
      <dgm:spPr/>
      <dgm:t>
        <a:bodyPr/>
        <a:lstStyle/>
        <a:p>
          <a:endParaRPr lang="en-US"/>
        </a:p>
      </dgm:t>
    </dgm:pt>
    <dgm:pt modelId="{71A46675-0170-4A64-BD0B-F85697D46F26}" type="sibTrans" cxnId="{995188CB-A7A9-4E71-8C58-65F72C78461E}">
      <dgm:prSet/>
      <dgm:spPr/>
      <dgm:t>
        <a:bodyPr/>
        <a:lstStyle/>
        <a:p>
          <a:endParaRPr lang="en-US"/>
        </a:p>
      </dgm:t>
    </dgm:pt>
    <dgm:pt modelId="{EF8F00CE-8499-483C-8045-78051E209DC2}" type="parTrans" cxnId="{995188CB-A7A9-4E71-8C58-65F72C78461E}">
      <dgm:prSet/>
      <dgm:spPr/>
      <dgm:t>
        <a:bodyPr/>
        <a:lstStyle/>
        <a:p>
          <a:endParaRPr lang="en-US"/>
        </a:p>
      </dgm:t>
    </dgm:pt>
    <dgm:pt modelId="{F9241438-6968-4E67-8DBB-C277DF57D6DA}" type="sibTrans" cxnId="{12919BCB-97C9-4983-B6F6-03216D0D0F5D}">
      <dgm:prSet/>
      <dgm:spPr/>
      <dgm:t>
        <a:bodyPr/>
        <a:lstStyle/>
        <a:p>
          <a:endParaRPr lang="en-US"/>
        </a:p>
      </dgm:t>
    </dgm:pt>
    <dgm:pt modelId="{9B0301E2-FF9B-465A-A091-F0A638C5B744}" type="parTrans" cxnId="{12919BCB-97C9-4983-B6F6-03216D0D0F5D}">
      <dgm:prSet/>
      <dgm:spPr/>
      <dgm:t>
        <a:bodyPr/>
        <a:lstStyle/>
        <a:p>
          <a:endParaRPr lang="en-US"/>
        </a:p>
      </dgm:t>
    </dgm:pt>
    <dgm:pt modelId="{9BBB2F51-3B9A-4ED0-B76B-B1AC28F09AE2}" type="sibTrans" cxnId="{9F2AA6AB-A95F-4B6C-9C19-65B031AD1394}">
      <dgm:prSet/>
      <dgm:spPr/>
      <dgm:t>
        <a:bodyPr/>
        <a:lstStyle/>
        <a:p>
          <a:endParaRPr lang="en-US"/>
        </a:p>
      </dgm:t>
    </dgm:pt>
    <dgm:pt modelId="{5E9E7DC7-BFAA-4446-B4F5-4F21C4F6AA8F}" type="parTrans" cxnId="{9F2AA6AB-A95F-4B6C-9C19-65B031AD1394}">
      <dgm:prSet/>
      <dgm:spPr/>
      <dgm:t>
        <a:bodyPr/>
        <a:lstStyle/>
        <a:p>
          <a:endParaRPr lang="en-US"/>
        </a:p>
      </dgm:t>
    </dgm:pt>
    <dgm:pt modelId="{3274A3B3-5247-4FD2-B07A-F50A086465E7}" type="pres">
      <dgm:prSet presAssocID="{706C42E3-2CFB-44CC-8AED-E982200713D6}" presName="diagram" presStyleCnt="0">
        <dgm:presLayoutVars>
          <dgm:dir/>
          <dgm:resizeHandles val="exact"/>
        </dgm:presLayoutVars>
      </dgm:prSet>
      <dgm:spPr/>
    </dgm:pt>
    <dgm:pt modelId="{6C06BFB1-B474-476E-971B-8C30A2D215BB}" type="pres">
      <dgm:prSet presAssocID="{FA771EA0-60F0-4DBF-9625-D36896C82C69}" presName="arrow" presStyleLbl="node1" presStyleIdx="0" presStyleCnt="2" custScaleX="125489" custScaleY="97906" custRadScaleRad="120175" custRadScaleInc="4564">
        <dgm:presLayoutVars>
          <dgm:bulletEnabled val="1"/>
        </dgm:presLayoutVars>
      </dgm:prSet>
      <dgm:spPr/>
    </dgm:pt>
    <dgm:pt modelId="{1EE900E1-E837-4443-A0E9-4D3605A06A35}" type="pres">
      <dgm:prSet presAssocID="{CE030229-5AF9-4F67-997D-28BA752C0723}" presName="arrow" presStyleLbl="node1" presStyleIdx="1" presStyleCnt="2" custScaleX="125489" custScaleY="97906" custRadScaleRad="107042" custRadScaleInc="-4635">
        <dgm:presLayoutVars>
          <dgm:bulletEnabled val="1"/>
        </dgm:presLayoutVars>
      </dgm:prSet>
      <dgm:spPr/>
    </dgm:pt>
  </dgm:ptLst>
  <dgm:cxnLst>
    <dgm:cxn modelId="{17643A06-90BE-4019-A719-B7CCBD64B708}" type="presOf" srcId="{CE030229-5AF9-4F67-997D-28BA752C0723}" destId="{1EE900E1-E837-4443-A0E9-4D3605A06A35}" srcOrd="0" destOrd="0" presId="urn:microsoft.com/office/officeart/2005/8/layout/arrow5"/>
    <dgm:cxn modelId="{43EE0514-B59F-4FD3-9FFD-42F259AB3543}" type="presOf" srcId="{706C42E3-2CFB-44CC-8AED-E982200713D6}" destId="{3274A3B3-5247-4FD2-B07A-F50A086465E7}" srcOrd="0" destOrd="0" presId="urn:microsoft.com/office/officeart/2005/8/layout/arrow5"/>
    <dgm:cxn modelId="{37CBBA20-94E0-42F6-9CA8-B1B25AE10E11}" srcId="{706C42E3-2CFB-44CC-8AED-E982200713D6}" destId="{FA771EA0-60F0-4DBF-9625-D36896C82C69}" srcOrd="0" destOrd="0" parTransId="{369FBD86-737C-4FED-A212-7F6E10ADE10D}" sibTransId="{53561093-6CFB-4EAC-9090-CEF5F55A1FD5}"/>
    <dgm:cxn modelId="{A7008C28-0420-4118-901A-016EE31711C4}" srcId="{FA771EA0-60F0-4DBF-9625-D36896C82C69}" destId="{2625E148-95CC-4960-86FC-66BC1322E7B4}" srcOrd="2" destOrd="0" parTransId="{36CA5843-D63A-4C3E-9023-0C058C672952}" sibTransId="{2155379D-FA0D-48D6-8087-55E02496FF99}"/>
    <dgm:cxn modelId="{2047B92C-F691-4C9F-975B-AA318AF48B8B}" srcId="{CE030229-5AF9-4F67-997D-28BA752C0723}" destId="{9FBB6131-95EB-4775-9B87-6E7579829780}" srcOrd="4" destOrd="0" parTransId="{15074402-2CD1-4574-B2CF-AA1724E1513F}" sibTransId="{07E4FC20-1C38-452C-A574-F78D3FB248D9}"/>
    <dgm:cxn modelId="{999B7447-0C46-4745-9250-EE36E5AC3D2B}" type="presOf" srcId="{11105356-A548-4A98-B033-FB12CCA1B420}" destId="{1EE900E1-E837-4443-A0E9-4D3605A06A35}" srcOrd="0" destOrd="1" presId="urn:microsoft.com/office/officeart/2005/8/layout/arrow5"/>
    <dgm:cxn modelId="{15BA174B-1A87-4149-B0A5-F2EE6C08C402}" srcId="{FA771EA0-60F0-4DBF-9625-D36896C82C69}" destId="{00DCCAAA-FE94-482C-BAF6-113ACE5FB319}" srcOrd="1" destOrd="0" parTransId="{E5336D00-19E5-440D-BAC3-E5EB1BD902B4}" sibTransId="{B01D95A8-87DC-418C-B388-E0ED4829E27C}"/>
    <dgm:cxn modelId="{5BFBC48F-4139-476B-A3D5-0CA2C50E7593}" type="presOf" srcId="{554B8F56-CB38-4AA7-B5FB-BE787092B082}" destId="{1EE900E1-E837-4443-A0E9-4D3605A06A35}" srcOrd="0" destOrd="3" presId="urn:microsoft.com/office/officeart/2005/8/layout/arrow5"/>
    <dgm:cxn modelId="{94181D98-4353-4698-9362-DB006229FE62}" type="presOf" srcId="{00DCCAAA-FE94-482C-BAF6-113ACE5FB319}" destId="{6C06BFB1-B474-476E-971B-8C30A2D215BB}" srcOrd="0" destOrd="2" presId="urn:microsoft.com/office/officeart/2005/8/layout/arrow5"/>
    <dgm:cxn modelId="{176BF3A3-FB2F-4D8B-BC2F-AD23DB8CDC22}" type="presOf" srcId="{9FBB6131-95EB-4775-9B87-6E7579829780}" destId="{1EE900E1-E837-4443-A0E9-4D3605A06A35}" srcOrd="0" destOrd="5" presId="urn:microsoft.com/office/officeart/2005/8/layout/arrow5"/>
    <dgm:cxn modelId="{817A50A4-5EFC-4DD7-8475-DE7DDAA23F8F}" type="presOf" srcId="{CF092611-AA25-4234-BB72-6B87E7B4A57B}" destId="{1EE900E1-E837-4443-A0E9-4D3605A06A35}" srcOrd="0" destOrd="4" presId="urn:microsoft.com/office/officeart/2005/8/layout/arrow5"/>
    <dgm:cxn modelId="{9F2AA6AB-A95F-4B6C-9C19-65B031AD1394}" srcId="{CE030229-5AF9-4F67-997D-28BA752C0723}" destId="{11105356-A548-4A98-B033-FB12CCA1B420}" srcOrd="0" destOrd="0" parTransId="{5E9E7DC7-BFAA-4446-B4F5-4F21C4F6AA8F}" sibTransId="{9BBB2F51-3B9A-4ED0-B76B-B1AC28F09AE2}"/>
    <dgm:cxn modelId="{1B464DB3-00B5-448D-B990-DEFA0DC41A66}" srcId="{FA771EA0-60F0-4DBF-9625-D36896C82C69}" destId="{EC0AED47-1328-415A-AE70-67DAFF46B5DF}" srcOrd="0" destOrd="0" parTransId="{69582441-AA35-4637-9235-64BE55AF9FC1}" sibTransId="{510094EC-CDAF-440A-90DB-9D2DA609367B}"/>
    <dgm:cxn modelId="{5ECE91B7-05FF-4444-9741-696C29CB63BB}" type="presOf" srcId="{2625E148-95CC-4960-86FC-66BC1322E7B4}" destId="{6C06BFB1-B474-476E-971B-8C30A2D215BB}" srcOrd="0" destOrd="3" presId="urn:microsoft.com/office/officeart/2005/8/layout/arrow5"/>
    <dgm:cxn modelId="{AF51D8B8-DD02-4633-9994-A746C4359B85}" srcId="{CE030229-5AF9-4F67-997D-28BA752C0723}" destId="{CF092611-AA25-4234-BB72-6B87E7B4A57B}" srcOrd="3" destOrd="0" parTransId="{F07ABCD6-572B-4B03-B972-EB0134A17B59}" sibTransId="{339EBD94-217B-47A6-80C5-97C5C38311A2}"/>
    <dgm:cxn modelId="{AD075CBC-33E1-4315-AF09-4EABAB382ACB}" type="presOf" srcId="{FA771EA0-60F0-4DBF-9625-D36896C82C69}" destId="{6C06BFB1-B474-476E-971B-8C30A2D215BB}" srcOrd="0" destOrd="0" presId="urn:microsoft.com/office/officeart/2005/8/layout/arrow5"/>
    <dgm:cxn modelId="{995188CB-A7A9-4E71-8C58-65F72C78461E}" srcId="{CE030229-5AF9-4F67-997D-28BA752C0723}" destId="{554B8F56-CB38-4AA7-B5FB-BE787092B082}" srcOrd="2" destOrd="0" parTransId="{EF8F00CE-8499-483C-8045-78051E209DC2}" sibTransId="{71A46675-0170-4A64-BD0B-F85697D46F26}"/>
    <dgm:cxn modelId="{12919BCB-97C9-4983-B6F6-03216D0D0F5D}" srcId="{CE030229-5AF9-4F67-997D-28BA752C0723}" destId="{F4529602-3669-4226-8BFC-07969D5ABF82}" srcOrd="1" destOrd="0" parTransId="{9B0301E2-FF9B-465A-A091-F0A638C5B744}" sibTransId="{F9241438-6968-4E67-8DBB-C277DF57D6DA}"/>
    <dgm:cxn modelId="{D6E3CDF4-6C6C-4DF8-9261-B64A8E4C73DD}" type="presOf" srcId="{EC0AED47-1328-415A-AE70-67DAFF46B5DF}" destId="{6C06BFB1-B474-476E-971B-8C30A2D215BB}" srcOrd="0" destOrd="1" presId="urn:microsoft.com/office/officeart/2005/8/layout/arrow5"/>
    <dgm:cxn modelId="{79AA86FB-5FD3-4C90-BE5D-E021AC1F4EC0}" srcId="{706C42E3-2CFB-44CC-8AED-E982200713D6}" destId="{CE030229-5AF9-4F67-997D-28BA752C0723}" srcOrd="1" destOrd="0" parTransId="{4C5A14C5-65C6-41E8-8884-A6A90F3752C3}" sibTransId="{99DB9C00-695B-4534-9A6B-A3DFFB3E1349}"/>
    <dgm:cxn modelId="{8E2C31FC-098D-4B8F-9062-36B944FEE376}" type="presOf" srcId="{F4529602-3669-4226-8BFC-07969D5ABF82}" destId="{1EE900E1-E837-4443-A0E9-4D3605A06A35}" srcOrd="0" destOrd="2" presId="urn:microsoft.com/office/officeart/2005/8/layout/arrow5"/>
    <dgm:cxn modelId="{DCB50D84-CE2C-4526-B799-3902BE6E60B0}" type="presParOf" srcId="{3274A3B3-5247-4FD2-B07A-F50A086465E7}" destId="{6C06BFB1-B474-476E-971B-8C30A2D215BB}" srcOrd="0" destOrd="0" presId="urn:microsoft.com/office/officeart/2005/8/layout/arrow5"/>
    <dgm:cxn modelId="{23BE87F6-E215-46E4-9837-90648F0B2671}" type="presParOf" srcId="{3274A3B3-5247-4FD2-B07A-F50A086465E7}" destId="{1EE900E1-E837-4443-A0E9-4D3605A06A35}"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8DEF43-454D-48F5-BAE3-128AAA8EEA3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6E9A5B6-11BE-436F-8DDC-BC037B26D7EC}">
      <dgm:prSet/>
      <dgm:spPr/>
      <dgm:t>
        <a:bodyPr/>
        <a:lstStyle/>
        <a:p>
          <a:pPr rtl="0"/>
          <a:r>
            <a:rPr lang="en-US" dirty="0">
              <a:solidFill>
                <a:srgbClr val="015589"/>
              </a:solidFill>
            </a:rPr>
            <a:t>Patient Protection and Affordable Care Act (Affordable Care Act)</a:t>
          </a:r>
        </a:p>
      </dgm:t>
    </dgm:pt>
    <dgm:pt modelId="{137D3055-9011-4E2E-9F9D-B5BD078CD0D0}" type="parTrans" cxnId="{C831BB23-F7EF-4EBA-831F-9CD4F1F01C52}">
      <dgm:prSet/>
      <dgm:spPr/>
      <dgm:t>
        <a:bodyPr/>
        <a:lstStyle/>
        <a:p>
          <a:endParaRPr lang="en-US">
            <a:solidFill>
              <a:schemeClr val="tx1">
                <a:lumMod val="25000"/>
              </a:schemeClr>
            </a:solidFill>
          </a:endParaRPr>
        </a:p>
      </dgm:t>
    </dgm:pt>
    <dgm:pt modelId="{A240497A-A5A7-44DD-86DA-A30616300BE0}" type="sibTrans" cxnId="{C831BB23-F7EF-4EBA-831F-9CD4F1F01C52}">
      <dgm:prSet/>
      <dgm:spPr/>
      <dgm:t>
        <a:bodyPr/>
        <a:lstStyle/>
        <a:p>
          <a:endParaRPr lang="en-US">
            <a:solidFill>
              <a:schemeClr val="tx1">
                <a:lumMod val="25000"/>
              </a:schemeClr>
            </a:solidFill>
          </a:endParaRPr>
        </a:p>
      </dgm:t>
    </dgm:pt>
    <dgm:pt modelId="{B8207DBE-A0AC-4604-A809-F014D95DF9B5}">
      <dgm:prSet/>
      <dgm:spPr/>
      <dgm:t>
        <a:bodyPr/>
        <a:lstStyle/>
        <a:p>
          <a:pPr rtl="0"/>
          <a:r>
            <a:rPr lang="en-US" dirty="0">
              <a:solidFill>
                <a:srgbClr val="3333CC"/>
              </a:solidFill>
            </a:rPr>
            <a:t>Genetic Information Nondiscrimination Act (GINA)</a:t>
          </a:r>
        </a:p>
      </dgm:t>
    </dgm:pt>
    <dgm:pt modelId="{968C36E5-FA5D-497E-8C9F-8A741DE19BF6}" type="parTrans" cxnId="{B8CACD19-C6A7-4E4F-8442-B5C0FED3AFA6}">
      <dgm:prSet/>
      <dgm:spPr/>
      <dgm:t>
        <a:bodyPr/>
        <a:lstStyle/>
        <a:p>
          <a:endParaRPr lang="en-US">
            <a:solidFill>
              <a:schemeClr val="tx1">
                <a:lumMod val="25000"/>
              </a:schemeClr>
            </a:solidFill>
          </a:endParaRPr>
        </a:p>
      </dgm:t>
    </dgm:pt>
    <dgm:pt modelId="{C1B2FAD8-98B4-4CFB-8239-89F3B3962E9B}" type="sibTrans" cxnId="{B8CACD19-C6A7-4E4F-8442-B5C0FED3AFA6}">
      <dgm:prSet/>
      <dgm:spPr/>
      <dgm:t>
        <a:bodyPr/>
        <a:lstStyle/>
        <a:p>
          <a:endParaRPr lang="en-US">
            <a:solidFill>
              <a:schemeClr val="tx1">
                <a:lumMod val="25000"/>
              </a:schemeClr>
            </a:solidFill>
          </a:endParaRPr>
        </a:p>
      </dgm:t>
    </dgm:pt>
    <dgm:pt modelId="{4CE25A25-C3C4-4C6E-A1B4-D32F45F04282}">
      <dgm:prSet/>
      <dgm:spPr/>
      <dgm:t>
        <a:bodyPr/>
        <a:lstStyle/>
        <a:p>
          <a:pPr rtl="0"/>
          <a:r>
            <a:rPr lang="en-US" dirty="0">
              <a:solidFill>
                <a:srgbClr val="015589"/>
              </a:solidFill>
            </a:rPr>
            <a:t>Children’s Health Insurance Program Reauthorization Act (CHIPRA)</a:t>
          </a:r>
        </a:p>
      </dgm:t>
    </dgm:pt>
    <dgm:pt modelId="{ACEA82E4-A12B-43F5-A714-AB2FB72FDE62}" type="parTrans" cxnId="{E1681E79-DA37-459E-A05E-7F327648A226}">
      <dgm:prSet/>
      <dgm:spPr/>
      <dgm:t>
        <a:bodyPr/>
        <a:lstStyle/>
        <a:p>
          <a:endParaRPr lang="en-US">
            <a:solidFill>
              <a:schemeClr val="tx1">
                <a:lumMod val="25000"/>
              </a:schemeClr>
            </a:solidFill>
          </a:endParaRPr>
        </a:p>
      </dgm:t>
    </dgm:pt>
    <dgm:pt modelId="{BE33573F-A38E-4ACC-8C1F-35461E4A9165}" type="sibTrans" cxnId="{E1681E79-DA37-459E-A05E-7F327648A226}">
      <dgm:prSet/>
      <dgm:spPr/>
      <dgm:t>
        <a:bodyPr/>
        <a:lstStyle/>
        <a:p>
          <a:endParaRPr lang="en-US">
            <a:solidFill>
              <a:schemeClr val="tx1">
                <a:lumMod val="25000"/>
              </a:schemeClr>
            </a:solidFill>
          </a:endParaRPr>
        </a:p>
      </dgm:t>
    </dgm:pt>
    <dgm:pt modelId="{E4F535A5-542F-4A0B-A78D-30AEB10F909B}">
      <dgm:prSet/>
      <dgm:spPr/>
      <dgm:t>
        <a:bodyPr/>
        <a:lstStyle/>
        <a:p>
          <a:pPr rtl="0"/>
          <a:r>
            <a:rPr lang="en-US" dirty="0">
              <a:solidFill>
                <a:srgbClr val="015589"/>
              </a:solidFill>
            </a:rPr>
            <a:t>Women’s Health and Cancer Rights Act (WHCRA)</a:t>
          </a:r>
        </a:p>
      </dgm:t>
    </dgm:pt>
    <dgm:pt modelId="{DE0F9B21-62AF-4AA4-B5C9-1C0ECD9AAB50}" type="parTrans" cxnId="{BAA53640-3DDF-4F0B-A036-3DC53DF07168}">
      <dgm:prSet/>
      <dgm:spPr/>
      <dgm:t>
        <a:bodyPr/>
        <a:lstStyle/>
        <a:p>
          <a:endParaRPr lang="en-US">
            <a:solidFill>
              <a:schemeClr val="tx1">
                <a:lumMod val="25000"/>
              </a:schemeClr>
            </a:solidFill>
          </a:endParaRPr>
        </a:p>
      </dgm:t>
    </dgm:pt>
    <dgm:pt modelId="{EEFF2330-3F74-466B-9150-7342B745ED8C}" type="sibTrans" cxnId="{BAA53640-3DDF-4F0B-A036-3DC53DF07168}">
      <dgm:prSet/>
      <dgm:spPr/>
      <dgm:t>
        <a:bodyPr/>
        <a:lstStyle/>
        <a:p>
          <a:endParaRPr lang="en-US">
            <a:solidFill>
              <a:schemeClr val="tx1">
                <a:lumMod val="25000"/>
              </a:schemeClr>
            </a:solidFill>
          </a:endParaRPr>
        </a:p>
      </dgm:t>
    </dgm:pt>
    <dgm:pt modelId="{3B7B8E55-5B5C-4950-9606-EA2ADD570C27}">
      <dgm:prSet/>
      <dgm:spPr/>
      <dgm:t>
        <a:bodyPr/>
        <a:lstStyle/>
        <a:p>
          <a:pPr rtl="0"/>
          <a:r>
            <a:rPr lang="en-US" dirty="0">
              <a:solidFill>
                <a:srgbClr val="015589"/>
              </a:solidFill>
            </a:rPr>
            <a:t>Mental Health Parity and Addiction Equity Act (MHPAEA)</a:t>
          </a:r>
        </a:p>
      </dgm:t>
    </dgm:pt>
    <dgm:pt modelId="{86122B5A-38F7-45BB-81E1-4A11B849AA60}" type="parTrans" cxnId="{F95F0797-066B-4AA5-AF6C-E7B04AD855B6}">
      <dgm:prSet/>
      <dgm:spPr/>
      <dgm:t>
        <a:bodyPr/>
        <a:lstStyle/>
        <a:p>
          <a:endParaRPr lang="en-US">
            <a:solidFill>
              <a:schemeClr val="tx1">
                <a:lumMod val="25000"/>
              </a:schemeClr>
            </a:solidFill>
          </a:endParaRPr>
        </a:p>
      </dgm:t>
    </dgm:pt>
    <dgm:pt modelId="{26C5D56C-F93B-463C-AE89-F7B745580A67}" type="sibTrans" cxnId="{F95F0797-066B-4AA5-AF6C-E7B04AD855B6}">
      <dgm:prSet/>
      <dgm:spPr/>
      <dgm:t>
        <a:bodyPr/>
        <a:lstStyle/>
        <a:p>
          <a:endParaRPr lang="en-US">
            <a:solidFill>
              <a:schemeClr val="tx1">
                <a:lumMod val="25000"/>
              </a:schemeClr>
            </a:solidFill>
          </a:endParaRPr>
        </a:p>
      </dgm:t>
    </dgm:pt>
    <dgm:pt modelId="{3184F09B-5DF3-4FE3-94E4-167B8DCF23DB}">
      <dgm:prSet/>
      <dgm:spPr/>
      <dgm:t>
        <a:bodyPr/>
        <a:lstStyle/>
        <a:p>
          <a:pPr rtl="0"/>
          <a:r>
            <a:rPr lang="en-US" dirty="0">
              <a:solidFill>
                <a:srgbClr val="3333CC"/>
              </a:solidFill>
            </a:rPr>
            <a:t>Newborns’ and Mothers’ Health Protection Act (Newborns’ Act)</a:t>
          </a:r>
        </a:p>
      </dgm:t>
    </dgm:pt>
    <dgm:pt modelId="{F9A965A4-2032-45BA-BE56-CC51B79E4162}" type="parTrans" cxnId="{8EB3AD03-3829-4AA1-8A4A-2E0721D78AAC}">
      <dgm:prSet/>
      <dgm:spPr/>
      <dgm:t>
        <a:bodyPr/>
        <a:lstStyle/>
        <a:p>
          <a:endParaRPr lang="en-US">
            <a:solidFill>
              <a:schemeClr val="tx1">
                <a:lumMod val="25000"/>
              </a:schemeClr>
            </a:solidFill>
          </a:endParaRPr>
        </a:p>
      </dgm:t>
    </dgm:pt>
    <dgm:pt modelId="{7597C34A-832B-4155-B91A-7A2C84C505C6}" type="sibTrans" cxnId="{8EB3AD03-3829-4AA1-8A4A-2E0721D78AAC}">
      <dgm:prSet/>
      <dgm:spPr/>
      <dgm:t>
        <a:bodyPr/>
        <a:lstStyle/>
        <a:p>
          <a:endParaRPr lang="en-US">
            <a:solidFill>
              <a:schemeClr val="tx1">
                <a:lumMod val="25000"/>
              </a:schemeClr>
            </a:solidFill>
          </a:endParaRPr>
        </a:p>
      </dgm:t>
    </dgm:pt>
    <dgm:pt modelId="{51F6E2C6-C058-4529-B677-46FDBB8928B8}">
      <dgm:prSet/>
      <dgm:spPr/>
      <dgm:t>
        <a:bodyPr/>
        <a:lstStyle/>
        <a:p>
          <a:pPr rtl="0"/>
          <a:r>
            <a:rPr lang="en-US" dirty="0">
              <a:solidFill>
                <a:srgbClr val="3333CC"/>
              </a:solidFill>
            </a:rPr>
            <a:t>Consolidated Omnibus Budget Reconciliation Act (COBRA)</a:t>
          </a:r>
        </a:p>
      </dgm:t>
    </dgm:pt>
    <dgm:pt modelId="{84D34976-46C2-4498-96F8-A77532F72201}" type="parTrans" cxnId="{D879F0D4-3A03-41B2-AB59-4ED442047CF8}">
      <dgm:prSet/>
      <dgm:spPr/>
      <dgm:t>
        <a:bodyPr/>
        <a:lstStyle/>
        <a:p>
          <a:endParaRPr lang="en-US"/>
        </a:p>
      </dgm:t>
    </dgm:pt>
    <dgm:pt modelId="{E93CD7F8-7C93-4336-B48E-8D189ACAC18C}" type="sibTrans" cxnId="{D879F0D4-3A03-41B2-AB59-4ED442047CF8}">
      <dgm:prSet/>
      <dgm:spPr/>
      <dgm:t>
        <a:bodyPr/>
        <a:lstStyle/>
        <a:p>
          <a:endParaRPr lang="en-US"/>
        </a:p>
      </dgm:t>
    </dgm:pt>
    <dgm:pt modelId="{86387800-7A6F-404A-AE9D-8F99E63D3011}">
      <dgm:prSet/>
      <dgm:spPr/>
      <dgm:t>
        <a:bodyPr/>
        <a:lstStyle/>
        <a:p>
          <a:pPr rtl="0"/>
          <a:r>
            <a:rPr lang="en-US" dirty="0">
              <a:solidFill>
                <a:srgbClr val="015589"/>
              </a:solidFill>
            </a:rPr>
            <a:t>Health Insurance Portability and Accountability Act (HIPAA)</a:t>
          </a:r>
        </a:p>
      </dgm:t>
    </dgm:pt>
    <dgm:pt modelId="{4AC79753-DFB0-42B4-86F0-A82C158888D1}" type="parTrans" cxnId="{3C56DC1D-F313-416B-B20C-A94694543B1A}">
      <dgm:prSet/>
      <dgm:spPr/>
      <dgm:t>
        <a:bodyPr/>
        <a:lstStyle/>
        <a:p>
          <a:endParaRPr lang="en-US"/>
        </a:p>
      </dgm:t>
    </dgm:pt>
    <dgm:pt modelId="{77B22CE4-5C66-4363-88B2-9B016909996C}" type="sibTrans" cxnId="{3C56DC1D-F313-416B-B20C-A94694543B1A}">
      <dgm:prSet/>
      <dgm:spPr/>
      <dgm:t>
        <a:bodyPr/>
        <a:lstStyle/>
        <a:p>
          <a:endParaRPr lang="en-US"/>
        </a:p>
      </dgm:t>
    </dgm:pt>
    <dgm:pt modelId="{86EE4D37-1CF3-4831-8508-B4C35C697BEF}">
      <dgm:prSet/>
      <dgm:spPr/>
      <dgm:t>
        <a:bodyPr/>
        <a:lstStyle/>
        <a:p>
          <a:pPr rtl="0"/>
          <a:r>
            <a:rPr lang="en-US">
              <a:solidFill>
                <a:srgbClr val="3333CC"/>
              </a:solidFill>
            </a:rPr>
            <a:t>No Surprises Act</a:t>
          </a:r>
          <a:endParaRPr lang="en-US" dirty="0">
            <a:solidFill>
              <a:srgbClr val="3333CC"/>
            </a:solidFill>
          </a:endParaRPr>
        </a:p>
      </dgm:t>
    </dgm:pt>
    <dgm:pt modelId="{53F20F29-B43B-4D2C-B221-1DBF00A2B947}" type="parTrans" cxnId="{2880727E-13CF-4F4A-960A-5C1B6ED9EC86}">
      <dgm:prSet/>
      <dgm:spPr/>
      <dgm:t>
        <a:bodyPr/>
        <a:lstStyle/>
        <a:p>
          <a:endParaRPr lang="en-US"/>
        </a:p>
      </dgm:t>
    </dgm:pt>
    <dgm:pt modelId="{BE52ACDA-DE7E-474B-9C22-4C4032C618B4}" type="sibTrans" cxnId="{2880727E-13CF-4F4A-960A-5C1B6ED9EC86}">
      <dgm:prSet/>
      <dgm:spPr/>
      <dgm:t>
        <a:bodyPr/>
        <a:lstStyle/>
        <a:p>
          <a:endParaRPr lang="en-US"/>
        </a:p>
      </dgm:t>
    </dgm:pt>
    <dgm:pt modelId="{9D77D9FF-993B-4BBD-8D06-7F20BEB98901}" type="pres">
      <dgm:prSet presAssocID="{A98DEF43-454D-48F5-BAE3-128AAA8EEA31}" presName="vert0" presStyleCnt="0">
        <dgm:presLayoutVars>
          <dgm:dir/>
          <dgm:animOne val="branch"/>
          <dgm:animLvl val="lvl"/>
        </dgm:presLayoutVars>
      </dgm:prSet>
      <dgm:spPr/>
    </dgm:pt>
    <dgm:pt modelId="{E0615193-5EB6-4EE9-A115-0031C432C61C}" type="pres">
      <dgm:prSet presAssocID="{B6E9A5B6-11BE-436F-8DDC-BC037B26D7EC}" presName="thickLine" presStyleLbl="alignNode1" presStyleIdx="0" presStyleCnt="9"/>
      <dgm:spPr/>
    </dgm:pt>
    <dgm:pt modelId="{20E92640-93D9-42BA-89AD-ADC97D4C8D18}" type="pres">
      <dgm:prSet presAssocID="{B6E9A5B6-11BE-436F-8DDC-BC037B26D7EC}" presName="horz1" presStyleCnt="0"/>
      <dgm:spPr/>
    </dgm:pt>
    <dgm:pt modelId="{68F56B51-AF2F-4A4A-B6FE-C5419BA46DDB}" type="pres">
      <dgm:prSet presAssocID="{B6E9A5B6-11BE-436F-8DDC-BC037B26D7EC}" presName="tx1" presStyleLbl="revTx" presStyleIdx="0" presStyleCnt="9"/>
      <dgm:spPr/>
    </dgm:pt>
    <dgm:pt modelId="{F5583A9A-755A-423D-9C58-99A037B2A4B0}" type="pres">
      <dgm:prSet presAssocID="{B6E9A5B6-11BE-436F-8DDC-BC037B26D7EC}" presName="vert1" presStyleCnt="0"/>
      <dgm:spPr/>
    </dgm:pt>
    <dgm:pt modelId="{AAF6EFC4-08EE-4336-ACB9-701FC1EF6058}" type="pres">
      <dgm:prSet presAssocID="{51F6E2C6-C058-4529-B677-46FDBB8928B8}" presName="thickLine" presStyleLbl="alignNode1" presStyleIdx="1" presStyleCnt="9"/>
      <dgm:spPr/>
    </dgm:pt>
    <dgm:pt modelId="{CB2C750A-3341-4D98-9023-F3F0D3497168}" type="pres">
      <dgm:prSet presAssocID="{51F6E2C6-C058-4529-B677-46FDBB8928B8}" presName="horz1" presStyleCnt="0"/>
      <dgm:spPr/>
    </dgm:pt>
    <dgm:pt modelId="{C96A830B-09BD-41A4-A24A-1B7065F3F58E}" type="pres">
      <dgm:prSet presAssocID="{51F6E2C6-C058-4529-B677-46FDBB8928B8}" presName="tx1" presStyleLbl="revTx" presStyleIdx="1" presStyleCnt="9"/>
      <dgm:spPr/>
    </dgm:pt>
    <dgm:pt modelId="{37B2B079-2ED0-4BB5-9AC8-95E12A512DA2}" type="pres">
      <dgm:prSet presAssocID="{51F6E2C6-C058-4529-B677-46FDBB8928B8}" presName="vert1" presStyleCnt="0"/>
      <dgm:spPr/>
    </dgm:pt>
    <dgm:pt modelId="{28F1440D-A8E6-4EE6-B79C-BD577B3481AA}" type="pres">
      <dgm:prSet presAssocID="{3B7B8E55-5B5C-4950-9606-EA2ADD570C27}" presName="thickLine" presStyleLbl="alignNode1" presStyleIdx="2" presStyleCnt="9"/>
      <dgm:spPr/>
    </dgm:pt>
    <dgm:pt modelId="{B8FD865A-1A56-45BA-9563-287AA1790E76}" type="pres">
      <dgm:prSet presAssocID="{3B7B8E55-5B5C-4950-9606-EA2ADD570C27}" presName="horz1" presStyleCnt="0"/>
      <dgm:spPr/>
    </dgm:pt>
    <dgm:pt modelId="{2B30F192-9D79-485E-B32D-B3F8A16A2815}" type="pres">
      <dgm:prSet presAssocID="{3B7B8E55-5B5C-4950-9606-EA2ADD570C27}" presName="tx1" presStyleLbl="revTx" presStyleIdx="2" presStyleCnt="9"/>
      <dgm:spPr/>
    </dgm:pt>
    <dgm:pt modelId="{A1B37DF3-081E-4E98-A614-5001B559D1E5}" type="pres">
      <dgm:prSet presAssocID="{3B7B8E55-5B5C-4950-9606-EA2ADD570C27}" presName="vert1" presStyleCnt="0"/>
      <dgm:spPr/>
    </dgm:pt>
    <dgm:pt modelId="{965D4895-436D-4C9A-8AF3-2C407DBF1E13}" type="pres">
      <dgm:prSet presAssocID="{86EE4D37-1CF3-4831-8508-B4C35C697BEF}" presName="thickLine" presStyleLbl="alignNode1" presStyleIdx="3" presStyleCnt="9"/>
      <dgm:spPr/>
    </dgm:pt>
    <dgm:pt modelId="{94EF744C-FDBE-42F7-87CF-A1FE3830B8CD}" type="pres">
      <dgm:prSet presAssocID="{86EE4D37-1CF3-4831-8508-B4C35C697BEF}" presName="horz1" presStyleCnt="0"/>
      <dgm:spPr/>
    </dgm:pt>
    <dgm:pt modelId="{91068F4F-C435-48FA-A07F-5FE5CA7638CD}" type="pres">
      <dgm:prSet presAssocID="{86EE4D37-1CF3-4831-8508-B4C35C697BEF}" presName="tx1" presStyleLbl="revTx" presStyleIdx="3" presStyleCnt="9"/>
      <dgm:spPr/>
    </dgm:pt>
    <dgm:pt modelId="{5D9E477E-393D-4A5C-B6B9-9E6CA6BCE6B1}" type="pres">
      <dgm:prSet presAssocID="{86EE4D37-1CF3-4831-8508-B4C35C697BEF}" presName="vert1" presStyleCnt="0"/>
      <dgm:spPr/>
    </dgm:pt>
    <dgm:pt modelId="{30858A0F-9D17-4615-B0C2-28894BC9457E}" type="pres">
      <dgm:prSet presAssocID="{86387800-7A6F-404A-AE9D-8F99E63D3011}" presName="thickLine" presStyleLbl="alignNode1" presStyleIdx="4" presStyleCnt="9"/>
      <dgm:spPr/>
    </dgm:pt>
    <dgm:pt modelId="{E6C8212B-5F9C-449D-B98B-E8AC213740E9}" type="pres">
      <dgm:prSet presAssocID="{86387800-7A6F-404A-AE9D-8F99E63D3011}" presName="horz1" presStyleCnt="0"/>
      <dgm:spPr/>
    </dgm:pt>
    <dgm:pt modelId="{78A9E383-D104-4924-87C0-8823088AF334}" type="pres">
      <dgm:prSet presAssocID="{86387800-7A6F-404A-AE9D-8F99E63D3011}" presName="tx1" presStyleLbl="revTx" presStyleIdx="4" presStyleCnt="9"/>
      <dgm:spPr/>
    </dgm:pt>
    <dgm:pt modelId="{9259E46C-DD26-4380-90F0-D81B50190710}" type="pres">
      <dgm:prSet presAssocID="{86387800-7A6F-404A-AE9D-8F99E63D3011}" presName="vert1" presStyleCnt="0"/>
      <dgm:spPr/>
    </dgm:pt>
    <dgm:pt modelId="{F6DE2A92-2AFB-487E-B2BE-50C31E859A8A}" type="pres">
      <dgm:prSet presAssocID="{3184F09B-5DF3-4FE3-94E4-167B8DCF23DB}" presName="thickLine" presStyleLbl="alignNode1" presStyleIdx="5" presStyleCnt="9"/>
      <dgm:spPr/>
    </dgm:pt>
    <dgm:pt modelId="{FFACE899-7E27-457C-9EB8-CA59C1C7FC8A}" type="pres">
      <dgm:prSet presAssocID="{3184F09B-5DF3-4FE3-94E4-167B8DCF23DB}" presName="horz1" presStyleCnt="0"/>
      <dgm:spPr/>
    </dgm:pt>
    <dgm:pt modelId="{FF26E3CA-B798-4DFC-AAB0-F4A61685666B}" type="pres">
      <dgm:prSet presAssocID="{3184F09B-5DF3-4FE3-94E4-167B8DCF23DB}" presName="tx1" presStyleLbl="revTx" presStyleIdx="5" presStyleCnt="9"/>
      <dgm:spPr/>
    </dgm:pt>
    <dgm:pt modelId="{A21B5041-2008-49BC-AC37-187DE7B24E56}" type="pres">
      <dgm:prSet presAssocID="{3184F09B-5DF3-4FE3-94E4-167B8DCF23DB}" presName="vert1" presStyleCnt="0"/>
      <dgm:spPr/>
    </dgm:pt>
    <dgm:pt modelId="{4DD258D2-AA31-4AEF-8B42-9E2701549208}" type="pres">
      <dgm:prSet presAssocID="{E4F535A5-542F-4A0B-A78D-30AEB10F909B}" presName="thickLine" presStyleLbl="alignNode1" presStyleIdx="6" presStyleCnt="9"/>
      <dgm:spPr/>
    </dgm:pt>
    <dgm:pt modelId="{A7E19805-0D75-4A78-BEE3-111961844E66}" type="pres">
      <dgm:prSet presAssocID="{E4F535A5-542F-4A0B-A78D-30AEB10F909B}" presName="horz1" presStyleCnt="0"/>
      <dgm:spPr/>
    </dgm:pt>
    <dgm:pt modelId="{E79E8F8D-7BDE-45C1-AFD7-35BAC727DFE2}" type="pres">
      <dgm:prSet presAssocID="{E4F535A5-542F-4A0B-A78D-30AEB10F909B}" presName="tx1" presStyleLbl="revTx" presStyleIdx="6" presStyleCnt="9"/>
      <dgm:spPr/>
    </dgm:pt>
    <dgm:pt modelId="{C26ECE37-CC23-47BB-AB01-7239A1EAE921}" type="pres">
      <dgm:prSet presAssocID="{E4F535A5-542F-4A0B-A78D-30AEB10F909B}" presName="vert1" presStyleCnt="0"/>
      <dgm:spPr/>
    </dgm:pt>
    <dgm:pt modelId="{67A59D79-D93B-4364-83F2-AEF9EB469F0D}" type="pres">
      <dgm:prSet presAssocID="{B8207DBE-A0AC-4604-A809-F014D95DF9B5}" presName="thickLine" presStyleLbl="alignNode1" presStyleIdx="7" presStyleCnt="9"/>
      <dgm:spPr/>
    </dgm:pt>
    <dgm:pt modelId="{B64C5CF8-FE48-4591-BF9F-4D39DBADF8C2}" type="pres">
      <dgm:prSet presAssocID="{B8207DBE-A0AC-4604-A809-F014D95DF9B5}" presName="horz1" presStyleCnt="0"/>
      <dgm:spPr/>
    </dgm:pt>
    <dgm:pt modelId="{690F63AC-659A-4986-B732-451C0EE2C40E}" type="pres">
      <dgm:prSet presAssocID="{B8207DBE-A0AC-4604-A809-F014D95DF9B5}" presName="tx1" presStyleLbl="revTx" presStyleIdx="7" presStyleCnt="9"/>
      <dgm:spPr/>
    </dgm:pt>
    <dgm:pt modelId="{E49ABE2A-83FA-4C8C-86F4-7C5A07F6F23F}" type="pres">
      <dgm:prSet presAssocID="{B8207DBE-A0AC-4604-A809-F014D95DF9B5}" presName="vert1" presStyleCnt="0"/>
      <dgm:spPr/>
    </dgm:pt>
    <dgm:pt modelId="{AFA98213-55FB-44AC-82E9-B1F6163ECA0A}" type="pres">
      <dgm:prSet presAssocID="{4CE25A25-C3C4-4C6E-A1B4-D32F45F04282}" presName="thickLine" presStyleLbl="alignNode1" presStyleIdx="8" presStyleCnt="9"/>
      <dgm:spPr/>
    </dgm:pt>
    <dgm:pt modelId="{FC127BB4-79F8-49D7-8563-B59A43607177}" type="pres">
      <dgm:prSet presAssocID="{4CE25A25-C3C4-4C6E-A1B4-D32F45F04282}" presName="horz1" presStyleCnt="0"/>
      <dgm:spPr/>
    </dgm:pt>
    <dgm:pt modelId="{437B4D59-4ADE-4241-8568-42DEC1BB7791}" type="pres">
      <dgm:prSet presAssocID="{4CE25A25-C3C4-4C6E-A1B4-D32F45F04282}" presName="tx1" presStyleLbl="revTx" presStyleIdx="8" presStyleCnt="9"/>
      <dgm:spPr/>
    </dgm:pt>
    <dgm:pt modelId="{EEE607DF-BAFE-4187-9ABB-6F75F76BB7CB}" type="pres">
      <dgm:prSet presAssocID="{4CE25A25-C3C4-4C6E-A1B4-D32F45F04282}" presName="vert1" presStyleCnt="0"/>
      <dgm:spPr/>
    </dgm:pt>
  </dgm:ptLst>
  <dgm:cxnLst>
    <dgm:cxn modelId="{8EB3AD03-3829-4AA1-8A4A-2E0721D78AAC}" srcId="{A98DEF43-454D-48F5-BAE3-128AAA8EEA31}" destId="{3184F09B-5DF3-4FE3-94E4-167B8DCF23DB}" srcOrd="5" destOrd="0" parTransId="{F9A965A4-2032-45BA-BE56-CC51B79E4162}" sibTransId="{7597C34A-832B-4155-B91A-7A2C84C505C6}"/>
    <dgm:cxn modelId="{B8CACD19-C6A7-4E4F-8442-B5C0FED3AFA6}" srcId="{A98DEF43-454D-48F5-BAE3-128AAA8EEA31}" destId="{B8207DBE-A0AC-4604-A809-F014D95DF9B5}" srcOrd="7" destOrd="0" parTransId="{968C36E5-FA5D-497E-8C9F-8A741DE19BF6}" sibTransId="{C1B2FAD8-98B4-4CFB-8239-89F3B3962E9B}"/>
    <dgm:cxn modelId="{3C56DC1D-F313-416B-B20C-A94694543B1A}" srcId="{A98DEF43-454D-48F5-BAE3-128AAA8EEA31}" destId="{86387800-7A6F-404A-AE9D-8F99E63D3011}" srcOrd="4" destOrd="0" parTransId="{4AC79753-DFB0-42B4-86F0-A82C158888D1}" sibTransId="{77B22CE4-5C66-4363-88B2-9B016909996C}"/>
    <dgm:cxn modelId="{C831BB23-F7EF-4EBA-831F-9CD4F1F01C52}" srcId="{A98DEF43-454D-48F5-BAE3-128AAA8EEA31}" destId="{B6E9A5B6-11BE-436F-8DDC-BC037B26D7EC}" srcOrd="0" destOrd="0" parTransId="{137D3055-9011-4E2E-9F9D-B5BD078CD0D0}" sibTransId="{A240497A-A5A7-44DD-86DA-A30616300BE0}"/>
    <dgm:cxn modelId="{67B0BD32-7843-4C64-90EB-9C0E6A7D53A3}" type="presOf" srcId="{3184F09B-5DF3-4FE3-94E4-167B8DCF23DB}" destId="{FF26E3CA-B798-4DFC-AAB0-F4A61685666B}" srcOrd="0" destOrd="0" presId="urn:microsoft.com/office/officeart/2008/layout/LinedList"/>
    <dgm:cxn modelId="{BAA53640-3DDF-4F0B-A036-3DC53DF07168}" srcId="{A98DEF43-454D-48F5-BAE3-128AAA8EEA31}" destId="{E4F535A5-542F-4A0B-A78D-30AEB10F909B}" srcOrd="6" destOrd="0" parTransId="{DE0F9B21-62AF-4AA4-B5C9-1C0ECD9AAB50}" sibTransId="{EEFF2330-3F74-466B-9150-7342B745ED8C}"/>
    <dgm:cxn modelId="{0F77D25C-1117-4F21-B72C-CCE68275EBC7}" type="presOf" srcId="{86387800-7A6F-404A-AE9D-8F99E63D3011}" destId="{78A9E383-D104-4924-87C0-8823088AF334}" srcOrd="0" destOrd="0" presId="urn:microsoft.com/office/officeart/2008/layout/LinedList"/>
    <dgm:cxn modelId="{888A6854-D947-4518-B0E4-DA1EE592082D}" type="presOf" srcId="{4CE25A25-C3C4-4C6E-A1B4-D32F45F04282}" destId="{437B4D59-4ADE-4241-8568-42DEC1BB7791}" srcOrd="0" destOrd="0" presId="urn:microsoft.com/office/officeart/2008/layout/LinedList"/>
    <dgm:cxn modelId="{E1681E79-DA37-459E-A05E-7F327648A226}" srcId="{A98DEF43-454D-48F5-BAE3-128AAA8EEA31}" destId="{4CE25A25-C3C4-4C6E-A1B4-D32F45F04282}" srcOrd="8" destOrd="0" parTransId="{ACEA82E4-A12B-43F5-A714-AB2FB72FDE62}" sibTransId="{BE33573F-A38E-4ACC-8C1F-35461E4A9165}"/>
    <dgm:cxn modelId="{2880727E-13CF-4F4A-960A-5C1B6ED9EC86}" srcId="{A98DEF43-454D-48F5-BAE3-128AAA8EEA31}" destId="{86EE4D37-1CF3-4831-8508-B4C35C697BEF}" srcOrd="3" destOrd="0" parTransId="{53F20F29-B43B-4D2C-B221-1DBF00A2B947}" sibTransId="{BE52ACDA-DE7E-474B-9C22-4C4032C618B4}"/>
    <dgm:cxn modelId="{F95F0797-066B-4AA5-AF6C-E7B04AD855B6}" srcId="{A98DEF43-454D-48F5-BAE3-128AAA8EEA31}" destId="{3B7B8E55-5B5C-4950-9606-EA2ADD570C27}" srcOrd="2" destOrd="0" parTransId="{86122B5A-38F7-45BB-81E1-4A11B849AA60}" sibTransId="{26C5D56C-F93B-463C-AE89-F7B745580A67}"/>
    <dgm:cxn modelId="{10A7A198-5AD1-402C-84F5-27E0ACF3D2D1}" type="presOf" srcId="{3B7B8E55-5B5C-4950-9606-EA2ADD570C27}" destId="{2B30F192-9D79-485E-B32D-B3F8A16A2815}" srcOrd="0" destOrd="0" presId="urn:microsoft.com/office/officeart/2008/layout/LinedList"/>
    <dgm:cxn modelId="{3ACFC9AC-C84C-4B63-9604-9C023276A4B9}" type="presOf" srcId="{86EE4D37-1CF3-4831-8508-B4C35C697BEF}" destId="{91068F4F-C435-48FA-A07F-5FE5CA7638CD}" srcOrd="0" destOrd="0" presId="urn:microsoft.com/office/officeart/2008/layout/LinedList"/>
    <dgm:cxn modelId="{0A4216CA-F114-49F9-AB84-87856CA0855A}" type="presOf" srcId="{B8207DBE-A0AC-4604-A809-F014D95DF9B5}" destId="{690F63AC-659A-4986-B732-451C0EE2C40E}" srcOrd="0" destOrd="0" presId="urn:microsoft.com/office/officeart/2008/layout/LinedList"/>
    <dgm:cxn modelId="{D879F0D4-3A03-41B2-AB59-4ED442047CF8}" srcId="{A98DEF43-454D-48F5-BAE3-128AAA8EEA31}" destId="{51F6E2C6-C058-4529-B677-46FDBB8928B8}" srcOrd="1" destOrd="0" parTransId="{84D34976-46C2-4498-96F8-A77532F72201}" sibTransId="{E93CD7F8-7C93-4336-B48E-8D189ACAC18C}"/>
    <dgm:cxn modelId="{C90E99E0-CFCC-4BA9-817F-E0318ECE9C9F}" type="presOf" srcId="{A98DEF43-454D-48F5-BAE3-128AAA8EEA31}" destId="{9D77D9FF-993B-4BBD-8D06-7F20BEB98901}" srcOrd="0" destOrd="0" presId="urn:microsoft.com/office/officeart/2008/layout/LinedList"/>
    <dgm:cxn modelId="{F1D03AE9-31E4-493C-BC21-20614D3E111B}" type="presOf" srcId="{E4F535A5-542F-4A0B-A78D-30AEB10F909B}" destId="{E79E8F8D-7BDE-45C1-AFD7-35BAC727DFE2}" srcOrd="0" destOrd="0" presId="urn:microsoft.com/office/officeart/2008/layout/LinedList"/>
    <dgm:cxn modelId="{50837BF9-660B-41A4-B381-189F97A37261}" type="presOf" srcId="{51F6E2C6-C058-4529-B677-46FDBB8928B8}" destId="{C96A830B-09BD-41A4-A24A-1B7065F3F58E}" srcOrd="0" destOrd="0" presId="urn:microsoft.com/office/officeart/2008/layout/LinedList"/>
    <dgm:cxn modelId="{BF9A93F9-D1D5-4341-BDE0-53F8AA80E83E}" type="presOf" srcId="{B6E9A5B6-11BE-436F-8DDC-BC037B26D7EC}" destId="{68F56B51-AF2F-4A4A-B6FE-C5419BA46DDB}" srcOrd="0" destOrd="0" presId="urn:microsoft.com/office/officeart/2008/layout/LinedList"/>
    <dgm:cxn modelId="{09C90681-A49F-4889-8696-0BE53550AB25}" type="presParOf" srcId="{9D77D9FF-993B-4BBD-8D06-7F20BEB98901}" destId="{E0615193-5EB6-4EE9-A115-0031C432C61C}" srcOrd="0" destOrd="0" presId="urn:microsoft.com/office/officeart/2008/layout/LinedList"/>
    <dgm:cxn modelId="{65428099-1EBA-4B07-8AF3-5A521A7752FC}" type="presParOf" srcId="{9D77D9FF-993B-4BBD-8D06-7F20BEB98901}" destId="{20E92640-93D9-42BA-89AD-ADC97D4C8D18}" srcOrd="1" destOrd="0" presId="urn:microsoft.com/office/officeart/2008/layout/LinedList"/>
    <dgm:cxn modelId="{C1C67619-1041-49EF-8306-9133563EB800}" type="presParOf" srcId="{20E92640-93D9-42BA-89AD-ADC97D4C8D18}" destId="{68F56B51-AF2F-4A4A-B6FE-C5419BA46DDB}" srcOrd="0" destOrd="0" presId="urn:microsoft.com/office/officeart/2008/layout/LinedList"/>
    <dgm:cxn modelId="{72B516B8-D12C-4B49-92FF-F3E5A20CB7DF}" type="presParOf" srcId="{20E92640-93D9-42BA-89AD-ADC97D4C8D18}" destId="{F5583A9A-755A-423D-9C58-99A037B2A4B0}" srcOrd="1" destOrd="0" presId="urn:microsoft.com/office/officeart/2008/layout/LinedList"/>
    <dgm:cxn modelId="{E45DDE1E-97F3-4F7C-B7A4-4E1051EBC043}" type="presParOf" srcId="{9D77D9FF-993B-4BBD-8D06-7F20BEB98901}" destId="{AAF6EFC4-08EE-4336-ACB9-701FC1EF6058}" srcOrd="2" destOrd="0" presId="urn:microsoft.com/office/officeart/2008/layout/LinedList"/>
    <dgm:cxn modelId="{F342A4ED-4929-4677-B72C-FD00BEC4D04C}" type="presParOf" srcId="{9D77D9FF-993B-4BBD-8D06-7F20BEB98901}" destId="{CB2C750A-3341-4D98-9023-F3F0D3497168}" srcOrd="3" destOrd="0" presId="urn:microsoft.com/office/officeart/2008/layout/LinedList"/>
    <dgm:cxn modelId="{36142AAC-6A43-4635-AB06-C8922B3A33B0}" type="presParOf" srcId="{CB2C750A-3341-4D98-9023-F3F0D3497168}" destId="{C96A830B-09BD-41A4-A24A-1B7065F3F58E}" srcOrd="0" destOrd="0" presId="urn:microsoft.com/office/officeart/2008/layout/LinedList"/>
    <dgm:cxn modelId="{A9D03EC6-A43B-4938-8AE9-DB2B7EE8713A}" type="presParOf" srcId="{CB2C750A-3341-4D98-9023-F3F0D3497168}" destId="{37B2B079-2ED0-4BB5-9AC8-95E12A512DA2}" srcOrd="1" destOrd="0" presId="urn:microsoft.com/office/officeart/2008/layout/LinedList"/>
    <dgm:cxn modelId="{95B74D97-A977-4C37-B929-D619FE041C99}" type="presParOf" srcId="{9D77D9FF-993B-4BBD-8D06-7F20BEB98901}" destId="{28F1440D-A8E6-4EE6-B79C-BD577B3481AA}" srcOrd="4" destOrd="0" presId="urn:microsoft.com/office/officeart/2008/layout/LinedList"/>
    <dgm:cxn modelId="{2C0BE7EF-5963-4765-A38D-B030C4275B44}" type="presParOf" srcId="{9D77D9FF-993B-4BBD-8D06-7F20BEB98901}" destId="{B8FD865A-1A56-45BA-9563-287AA1790E76}" srcOrd="5" destOrd="0" presId="urn:microsoft.com/office/officeart/2008/layout/LinedList"/>
    <dgm:cxn modelId="{382C98BC-A111-40DE-ACC3-81D6C5CDBEE5}" type="presParOf" srcId="{B8FD865A-1A56-45BA-9563-287AA1790E76}" destId="{2B30F192-9D79-485E-B32D-B3F8A16A2815}" srcOrd="0" destOrd="0" presId="urn:microsoft.com/office/officeart/2008/layout/LinedList"/>
    <dgm:cxn modelId="{2AA63A8C-ED1C-4B3D-B119-479E6326778F}" type="presParOf" srcId="{B8FD865A-1A56-45BA-9563-287AA1790E76}" destId="{A1B37DF3-081E-4E98-A614-5001B559D1E5}" srcOrd="1" destOrd="0" presId="urn:microsoft.com/office/officeart/2008/layout/LinedList"/>
    <dgm:cxn modelId="{CE89B2CE-ADFE-49B3-93BA-91995AF69B1E}" type="presParOf" srcId="{9D77D9FF-993B-4BBD-8D06-7F20BEB98901}" destId="{965D4895-436D-4C9A-8AF3-2C407DBF1E13}" srcOrd="6" destOrd="0" presId="urn:microsoft.com/office/officeart/2008/layout/LinedList"/>
    <dgm:cxn modelId="{C3B856DE-55FA-4429-88B5-C826CC59C666}" type="presParOf" srcId="{9D77D9FF-993B-4BBD-8D06-7F20BEB98901}" destId="{94EF744C-FDBE-42F7-87CF-A1FE3830B8CD}" srcOrd="7" destOrd="0" presId="urn:microsoft.com/office/officeart/2008/layout/LinedList"/>
    <dgm:cxn modelId="{8682309D-3F88-4FE4-9B62-2D39E14A3AA5}" type="presParOf" srcId="{94EF744C-FDBE-42F7-87CF-A1FE3830B8CD}" destId="{91068F4F-C435-48FA-A07F-5FE5CA7638CD}" srcOrd="0" destOrd="0" presId="urn:microsoft.com/office/officeart/2008/layout/LinedList"/>
    <dgm:cxn modelId="{044E25E5-2ACC-4C6C-AC80-307DF19E3184}" type="presParOf" srcId="{94EF744C-FDBE-42F7-87CF-A1FE3830B8CD}" destId="{5D9E477E-393D-4A5C-B6B9-9E6CA6BCE6B1}" srcOrd="1" destOrd="0" presId="urn:microsoft.com/office/officeart/2008/layout/LinedList"/>
    <dgm:cxn modelId="{92ECED26-CB3F-48BA-BAC5-BEF3891C32EB}" type="presParOf" srcId="{9D77D9FF-993B-4BBD-8D06-7F20BEB98901}" destId="{30858A0F-9D17-4615-B0C2-28894BC9457E}" srcOrd="8" destOrd="0" presId="urn:microsoft.com/office/officeart/2008/layout/LinedList"/>
    <dgm:cxn modelId="{07F7AE6E-5054-46DD-B3F4-6B34FF8FF253}" type="presParOf" srcId="{9D77D9FF-993B-4BBD-8D06-7F20BEB98901}" destId="{E6C8212B-5F9C-449D-B98B-E8AC213740E9}" srcOrd="9" destOrd="0" presId="urn:microsoft.com/office/officeart/2008/layout/LinedList"/>
    <dgm:cxn modelId="{684E0DAF-ADA2-4264-B76D-B76625610058}" type="presParOf" srcId="{E6C8212B-5F9C-449D-B98B-E8AC213740E9}" destId="{78A9E383-D104-4924-87C0-8823088AF334}" srcOrd="0" destOrd="0" presId="urn:microsoft.com/office/officeart/2008/layout/LinedList"/>
    <dgm:cxn modelId="{0179D19E-BF9E-49D7-A1E9-AA3A9F3BD1E2}" type="presParOf" srcId="{E6C8212B-5F9C-449D-B98B-E8AC213740E9}" destId="{9259E46C-DD26-4380-90F0-D81B50190710}" srcOrd="1" destOrd="0" presId="urn:microsoft.com/office/officeart/2008/layout/LinedList"/>
    <dgm:cxn modelId="{6C193663-2450-4BE6-9100-5FB35CD67E00}" type="presParOf" srcId="{9D77D9FF-993B-4BBD-8D06-7F20BEB98901}" destId="{F6DE2A92-2AFB-487E-B2BE-50C31E859A8A}" srcOrd="10" destOrd="0" presId="urn:microsoft.com/office/officeart/2008/layout/LinedList"/>
    <dgm:cxn modelId="{3A05ABD6-D339-4B16-A985-8A527D22B15B}" type="presParOf" srcId="{9D77D9FF-993B-4BBD-8D06-7F20BEB98901}" destId="{FFACE899-7E27-457C-9EB8-CA59C1C7FC8A}" srcOrd="11" destOrd="0" presId="urn:microsoft.com/office/officeart/2008/layout/LinedList"/>
    <dgm:cxn modelId="{978D692A-262B-4999-B011-A471F1578590}" type="presParOf" srcId="{FFACE899-7E27-457C-9EB8-CA59C1C7FC8A}" destId="{FF26E3CA-B798-4DFC-AAB0-F4A61685666B}" srcOrd="0" destOrd="0" presId="urn:microsoft.com/office/officeart/2008/layout/LinedList"/>
    <dgm:cxn modelId="{85251BB9-E404-47B5-8B3D-EDF9AB40B223}" type="presParOf" srcId="{FFACE899-7E27-457C-9EB8-CA59C1C7FC8A}" destId="{A21B5041-2008-49BC-AC37-187DE7B24E56}" srcOrd="1" destOrd="0" presId="urn:microsoft.com/office/officeart/2008/layout/LinedList"/>
    <dgm:cxn modelId="{4BFBA8CB-0073-41FF-8DAE-A496A72030FD}" type="presParOf" srcId="{9D77D9FF-993B-4BBD-8D06-7F20BEB98901}" destId="{4DD258D2-AA31-4AEF-8B42-9E2701549208}" srcOrd="12" destOrd="0" presId="urn:microsoft.com/office/officeart/2008/layout/LinedList"/>
    <dgm:cxn modelId="{BD0FA175-73FC-409B-B331-377A32D17E0F}" type="presParOf" srcId="{9D77D9FF-993B-4BBD-8D06-7F20BEB98901}" destId="{A7E19805-0D75-4A78-BEE3-111961844E66}" srcOrd="13" destOrd="0" presId="urn:microsoft.com/office/officeart/2008/layout/LinedList"/>
    <dgm:cxn modelId="{26B4E6D7-0D2E-4E4A-96A0-C53C9A687120}" type="presParOf" srcId="{A7E19805-0D75-4A78-BEE3-111961844E66}" destId="{E79E8F8D-7BDE-45C1-AFD7-35BAC727DFE2}" srcOrd="0" destOrd="0" presId="urn:microsoft.com/office/officeart/2008/layout/LinedList"/>
    <dgm:cxn modelId="{3022B439-55B6-42C3-B4C6-4A8FAA9E94D6}" type="presParOf" srcId="{A7E19805-0D75-4A78-BEE3-111961844E66}" destId="{C26ECE37-CC23-47BB-AB01-7239A1EAE921}" srcOrd="1" destOrd="0" presId="urn:microsoft.com/office/officeart/2008/layout/LinedList"/>
    <dgm:cxn modelId="{858AFE50-4081-4D57-901C-E078F9049871}" type="presParOf" srcId="{9D77D9FF-993B-4BBD-8D06-7F20BEB98901}" destId="{67A59D79-D93B-4364-83F2-AEF9EB469F0D}" srcOrd="14" destOrd="0" presId="urn:microsoft.com/office/officeart/2008/layout/LinedList"/>
    <dgm:cxn modelId="{4D3BB38F-2088-4BDD-AD18-741D51D4E4D6}" type="presParOf" srcId="{9D77D9FF-993B-4BBD-8D06-7F20BEB98901}" destId="{B64C5CF8-FE48-4591-BF9F-4D39DBADF8C2}" srcOrd="15" destOrd="0" presId="urn:microsoft.com/office/officeart/2008/layout/LinedList"/>
    <dgm:cxn modelId="{2B357666-F3E4-426F-969C-1926E791F88C}" type="presParOf" srcId="{B64C5CF8-FE48-4591-BF9F-4D39DBADF8C2}" destId="{690F63AC-659A-4986-B732-451C0EE2C40E}" srcOrd="0" destOrd="0" presId="urn:microsoft.com/office/officeart/2008/layout/LinedList"/>
    <dgm:cxn modelId="{3BD3EA5A-38AE-47E1-A12D-3A4F9B40A2BF}" type="presParOf" srcId="{B64C5CF8-FE48-4591-BF9F-4D39DBADF8C2}" destId="{E49ABE2A-83FA-4C8C-86F4-7C5A07F6F23F}" srcOrd="1" destOrd="0" presId="urn:microsoft.com/office/officeart/2008/layout/LinedList"/>
    <dgm:cxn modelId="{91C74208-40FF-4141-B69B-2CD75B256AA6}" type="presParOf" srcId="{9D77D9FF-993B-4BBD-8D06-7F20BEB98901}" destId="{AFA98213-55FB-44AC-82E9-B1F6163ECA0A}" srcOrd="16" destOrd="0" presId="urn:microsoft.com/office/officeart/2008/layout/LinedList"/>
    <dgm:cxn modelId="{09FB5007-84DF-4142-86FA-050AD581C908}" type="presParOf" srcId="{9D77D9FF-993B-4BBD-8D06-7F20BEB98901}" destId="{FC127BB4-79F8-49D7-8563-B59A43607177}" srcOrd="17" destOrd="0" presId="urn:microsoft.com/office/officeart/2008/layout/LinedList"/>
    <dgm:cxn modelId="{D1B8872B-76AC-4090-A93E-BAFDF992C6F7}" type="presParOf" srcId="{FC127BB4-79F8-49D7-8563-B59A43607177}" destId="{437B4D59-4ADE-4241-8568-42DEC1BB7791}" srcOrd="0" destOrd="0" presId="urn:microsoft.com/office/officeart/2008/layout/LinedList"/>
    <dgm:cxn modelId="{B611C04B-338A-4115-8CA0-C08CF5D08ADB}" type="presParOf" srcId="{FC127BB4-79F8-49D7-8563-B59A43607177}" destId="{EEE607DF-BAFE-4187-9ABB-6F75F76BB7C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0930DB7-045E-4FEA-895A-68669F6F809C}"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en-US"/>
        </a:p>
      </dgm:t>
    </dgm:pt>
    <dgm:pt modelId="{8EB1922A-5382-42FC-93B1-3BF705FDE8B4}">
      <dgm:prSet phldrT="[Text]"/>
      <dgm:spPr/>
      <dgm:t>
        <a:bodyPr/>
        <a:lstStyle/>
        <a:p>
          <a:r>
            <a:rPr lang="en-US" b="1" dirty="0">
              <a:effectLst>
                <a:outerShdw blurRad="38100" dist="38100" dir="2700000" algn="tl">
                  <a:srgbClr val="000000">
                    <a:alpha val="43137"/>
                  </a:srgbClr>
                </a:outerShdw>
              </a:effectLst>
            </a:rPr>
            <a:t>Department of Labor</a:t>
          </a:r>
        </a:p>
      </dgm:t>
    </dgm:pt>
    <dgm:pt modelId="{D2BBA69D-1FF0-427D-9ED3-ED307796E549}" type="parTrans" cxnId="{DF99069F-6386-4027-9E3F-9F54BFC56EDA}">
      <dgm:prSet/>
      <dgm:spPr/>
      <dgm:t>
        <a:bodyPr/>
        <a:lstStyle/>
        <a:p>
          <a:endParaRPr lang="en-US"/>
        </a:p>
      </dgm:t>
    </dgm:pt>
    <dgm:pt modelId="{A1944639-D3C8-4D77-AC2A-B590773D42B3}" type="sibTrans" cxnId="{DF99069F-6386-4027-9E3F-9F54BFC56EDA}">
      <dgm:prSet/>
      <dgm:spPr/>
      <dgm:t>
        <a:bodyPr/>
        <a:lstStyle/>
        <a:p>
          <a:endParaRPr lang="en-US"/>
        </a:p>
      </dgm:t>
    </dgm:pt>
    <dgm:pt modelId="{D20E796A-0537-4D96-8BFE-39E7440F1D9E}">
      <dgm:prSet phldrT="[Text]" custT="1"/>
      <dgm:spPr>
        <a:solidFill>
          <a:schemeClr val="accent1">
            <a:lumMod val="20000"/>
            <a:lumOff val="80000"/>
            <a:alpha val="90000"/>
          </a:schemeClr>
        </a:solidFill>
      </dgm:spPr>
      <dgm:t>
        <a:bodyPr/>
        <a:lstStyle/>
        <a:p>
          <a:r>
            <a:rPr lang="en-US" sz="2000"/>
            <a:t>ERISA</a:t>
          </a:r>
          <a:endParaRPr lang="en-US" sz="2000" dirty="0"/>
        </a:p>
      </dgm:t>
    </dgm:pt>
    <dgm:pt modelId="{4D688783-4223-4D0F-ACFC-69388206954B}" type="parTrans" cxnId="{56A05707-B9D0-4F06-AA3A-90F30E9B54EC}">
      <dgm:prSet/>
      <dgm:spPr/>
      <dgm:t>
        <a:bodyPr/>
        <a:lstStyle/>
        <a:p>
          <a:endParaRPr lang="en-US"/>
        </a:p>
      </dgm:t>
    </dgm:pt>
    <dgm:pt modelId="{45BA59B9-C81A-4E22-B633-518A40767386}" type="sibTrans" cxnId="{56A05707-B9D0-4F06-AA3A-90F30E9B54EC}">
      <dgm:prSet/>
      <dgm:spPr/>
      <dgm:t>
        <a:bodyPr/>
        <a:lstStyle/>
        <a:p>
          <a:endParaRPr lang="en-US"/>
        </a:p>
      </dgm:t>
    </dgm:pt>
    <dgm:pt modelId="{C3921EF6-587F-4961-80D2-6CD995BFAF8F}">
      <dgm:prSet phldrT="[Text]"/>
      <dgm:spPr>
        <a:solidFill>
          <a:srgbClr val="3333CC"/>
        </a:solidFill>
      </dgm:spPr>
      <dgm:t>
        <a:bodyPr/>
        <a:lstStyle/>
        <a:p>
          <a:r>
            <a:rPr lang="en-US" b="1">
              <a:effectLst>
                <a:outerShdw blurRad="38100" dist="38100" dir="2700000" algn="tl">
                  <a:srgbClr val="000000">
                    <a:alpha val="43137"/>
                  </a:srgbClr>
                </a:outerShdw>
              </a:effectLst>
            </a:rPr>
            <a:t>Department of Health and Human Services</a:t>
          </a:r>
          <a:endParaRPr lang="en-US" b="1" dirty="0">
            <a:effectLst>
              <a:outerShdw blurRad="38100" dist="38100" dir="2700000" algn="tl">
                <a:srgbClr val="000000">
                  <a:alpha val="43137"/>
                </a:srgbClr>
              </a:outerShdw>
            </a:effectLst>
          </a:endParaRPr>
        </a:p>
      </dgm:t>
    </dgm:pt>
    <dgm:pt modelId="{26A050C5-6065-4AF1-B746-D3028A11FE6F}" type="parTrans" cxnId="{DB54E21A-2222-4AD9-8308-8FEA2B50E839}">
      <dgm:prSet/>
      <dgm:spPr/>
      <dgm:t>
        <a:bodyPr/>
        <a:lstStyle/>
        <a:p>
          <a:endParaRPr lang="en-US"/>
        </a:p>
      </dgm:t>
    </dgm:pt>
    <dgm:pt modelId="{3E66A25B-7F0B-4899-A3AF-20CC0968C077}" type="sibTrans" cxnId="{DB54E21A-2222-4AD9-8308-8FEA2B50E839}">
      <dgm:prSet/>
      <dgm:spPr/>
      <dgm:t>
        <a:bodyPr/>
        <a:lstStyle/>
        <a:p>
          <a:endParaRPr lang="en-US"/>
        </a:p>
      </dgm:t>
    </dgm:pt>
    <dgm:pt modelId="{77A9C23D-0DC7-4E8F-B115-B49DAD10EC2B}">
      <dgm:prSet phldrT="[Text]"/>
      <dgm:spPr/>
      <dgm:t>
        <a:bodyPr/>
        <a:lstStyle/>
        <a:p>
          <a:r>
            <a:rPr lang="en-US" b="1">
              <a:effectLst>
                <a:outerShdw blurRad="38100" dist="38100" dir="2700000" algn="tl">
                  <a:srgbClr val="000000">
                    <a:alpha val="43137"/>
                  </a:srgbClr>
                </a:outerShdw>
              </a:effectLst>
            </a:rPr>
            <a:t>Department of Treasury</a:t>
          </a:r>
          <a:endParaRPr lang="en-US" b="1" dirty="0">
            <a:effectLst>
              <a:outerShdw blurRad="38100" dist="38100" dir="2700000" algn="tl">
                <a:srgbClr val="000000">
                  <a:alpha val="43137"/>
                </a:srgbClr>
              </a:outerShdw>
            </a:effectLst>
          </a:endParaRPr>
        </a:p>
      </dgm:t>
    </dgm:pt>
    <dgm:pt modelId="{1BF5DBD8-5A29-4F0C-854C-A91B81818529}" type="parTrans" cxnId="{81008FBD-6C35-41D1-8701-D4FA02B2DD55}">
      <dgm:prSet/>
      <dgm:spPr/>
      <dgm:t>
        <a:bodyPr/>
        <a:lstStyle/>
        <a:p>
          <a:endParaRPr lang="en-US"/>
        </a:p>
      </dgm:t>
    </dgm:pt>
    <dgm:pt modelId="{460593E9-DC88-4619-8D9E-7CF3F03BCAA4}" type="sibTrans" cxnId="{81008FBD-6C35-41D1-8701-D4FA02B2DD55}">
      <dgm:prSet/>
      <dgm:spPr/>
      <dgm:t>
        <a:bodyPr/>
        <a:lstStyle/>
        <a:p>
          <a:endParaRPr lang="en-US"/>
        </a:p>
      </dgm:t>
    </dgm:pt>
    <dgm:pt modelId="{E87C4719-5E01-4976-9439-07497D3595B1}">
      <dgm:prSet phldrT="[Text]" custT="1"/>
      <dgm:spPr>
        <a:solidFill>
          <a:schemeClr val="accent1">
            <a:lumMod val="20000"/>
            <a:lumOff val="80000"/>
            <a:alpha val="90000"/>
          </a:schemeClr>
        </a:solidFill>
      </dgm:spPr>
      <dgm:t>
        <a:bodyPr/>
        <a:lstStyle/>
        <a:p>
          <a:r>
            <a:rPr lang="en-US" sz="2000"/>
            <a:t>Internal Revenue Code</a:t>
          </a:r>
          <a:endParaRPr lang="en-US" sz="2000" dirty="0"/>
        </a:p>
      </dgm:t>
    </dgm:pt>
    <dgm:pt modelId="{9C3E6224-D017-4D8C-81B8-5491142AA987}" type="parTrans" cxnId="{7ABA834E-2394-40B4-81CF-A0A70470BFF9}">
      <dgm:prSet/>
      <dgm:spPr/>
      <dgm:t>
        <a:bodyPr/>
        <a:lstStyle/>
        <a:p>
          <a:endParaRPr lang="en-US"/>
        </a:p>
      </dgm:t>
    </dgm:pt>
    <dgm:pt modelId="{27F76C9A-140B-46FC-907F-B9C590B759F7}" type="sibTrans" cxnId="{7ABA834E-2394-40B4-81CF-A0A70470BFF9}">
      <dgm:prSet/>
      <dgm:spPr/>
      <dgm:t>
        <a:bodyPr/>
        <a:lstStyle/>
        <a:p>
          <a:endParaRPr lang="en-US"/>
        </a:p>
      </dgm:t>
    </dgm:pt>
    <dgm:pt modelId="{6F556FFD-3461-41B5-A94A-81EF8E96D27E}">
      <dgm:prSet phldrT="[Text]"/>
      <dgm:spPr>
        <a:solidFill>
          <a:srgbClr val="3333CC"/>
        </a:solidFill>
      </dgm:spPr>
      <dgm:t>
        <a:bodyPr/>
        <a:lstStyle/>
        <a:p>
          <a:r>
            <a:rPr lang="en-US" b="1">
              <a:effectLst>
                <a:outerShdw blurRad="38100" dist="38100" dir="2700000" algn="tl">
                  <a:srgbClr val="000000">
                    <a:alpha val="43137"/>
                  </a:srgbClr>
                </a:outerShdw>
              </a:effectLst>
            </a:rPr>
            <a:t>States</a:t>
          </a:r>
          <a:endParaRPr lang="en-US" b="1" dirty="0">
            <a:effectLst>
              <a:outerShdw blurRad="38100" dist="38100" dir="2700000" algn="tl">
                <a:srgbClr val="000000">
                  <a:alpha val="43137"/>
                </a:srgbClr>
              </a:outerShdw>
            </a:effectLst>
          </a:endParaRPr>
        </a:p>
      </dgm:t>
    </dgm:pt>
    <dgm:pt modelId="{397F5FE4-EDDE-4AD3-B1CA-B1BFEB2C5AF8}" type="parTrans" cxnId="{B97103F3-F666-421F-ACB9-B453C3250098}">
      <dgm:prSet/>
      <dgm:spPr/>
      <dgm:t>
        <a:bodyPr/>
        <a:lstStyle/>
        <a:p>
          <a:endParaRPr lang="en-US"/>
        </a:p>
      </dgm:t>
    </dgm:pt>
    <dgm:pt modelId="{FD73CF24-5297-4539-9E11-4471F829C5AF}" type="sibTrans" cxnId="{B97103F3-F666-421F-ACB9-B453C3250098}">
      <dgm:prSet/>
      <dgm:spPr/>
      <dgm:t>
        <a:bodyPr/>
        <a:lstStyle/>
        <a:p>
          <a:endParaRPr lang="en-US"/>
        </a:p>
      </dgm:t>
    </dgm:pt>
    <dgm:pt modelId="{AE3743A4-C439-4803-A342-B84F2FBA8B10}">
      <dgm:prSet phldrT="[Text]" custT="1"/>
      <dgm:spPr>
        <a:solidFill>
          <a:schemeClr val="accent1">
            <a:lumMod val="20000"/>
            <a:lumOff val="80000"/>
            <a:alpha val="90000"/>
          </a:schemeClr>
        </a:solidFill>
      </dgm:spPr>
      <dgm:t>
        <a:bodyPr/>
        <a:lstStyle/>
        <a:p>
          <a:r>
            <a:rPr lang="en-US" sz="2000"/>
            <a:t>Public Health Service Act</a:t>
          </a:r>
          <a:endParaRPr lang="en-US" sz="2000" dirty="0"/>
        </a:p>
      </dgm:t>
    </dgm:pt>
    <dgm:pt modelId="{07189419-6C4C-4B83-B255-490C614E2EC9}" type="parTrans" cxnId="{460B7633-E9AB-42C4-B772-3BB867315077}">
      <dgm:prSet/>
      <dgm:spPr/>
      <dgm:t>
        <a:bodyPr/>
        <a:lstStyle/>
        <a:p>
          <a:endParaRPr lang="en-US"/>
        </a:p>
      </dgm:t>
    </dgm:pt>
    <dgm:pt modelId="{86D13D75-546C-4E94-B324-75D4E4C53E07}" type="sibTrans" cxnId="{460B7633-E9AB-42C4-B772-3BB867315077}">
      <dgm:prSet/>
      <dgm:spPr/>
      <dgm:t>
        <a:bodyPr/>
        <a:lstStyle/>
        <a:p>
          <a:endParaRPr lang="en-US"/>
        </a:p>
      </dgm:t>
    </dgm:pt>
    <dgm:pt modelId="{BDFA3AAC-09E0-4787-B346-79A8BF9DEAB8}">
      <dgm:prSet phldrT="[Text]" custT="1"/>
      <dgm:spPr>
        <a:solidFill>
          <a:schemeClr val="accent1">
            <a:lumMod val="20000"/>
            <a:lumOff val="80000"/>
            <a:alpha val="90000"/>
          </a:schemeClr>
        </a:solidFill>
      </dgm:spPr>
      <dgm:t>
        <a:bodyPr/>
        <a:lstStyle/>
        <a:p>
          <a:r>
            <a:rPr lang="en-US" sz="2000"/>
            <a:t>State Insurance Laws</a:t>
          </a:r>
          <a:endParaRPr lang="en-US" sz="2000" dirty="0"/>
        </a:p>
      </dgm:t>
    </dgm:pt>
    <dgm:pt modelId="{3C82FB31-6830-47CD-B88F-7ED68E7101F0}" type="parTrans" cxnId="{F59D09C3-CD9D-4E53-ADC6-6BDE78029396}">
      <dgm:prSet/>
      <dgm:spPr/>
      <dgm:t>
        <a:bodyPr/>
        <a:lstStyle/>
        <a:p>
          <a:endParaRPr lang="en-US"/>
        </a:p>
      </dgm:t>
    </dgm:pt>
    <dgm:pt modelId="{7CA10513-8FAC-48F0-80C0-09C757E9053C}" type="sibTrans" cxnId="{F59D09C3-CD9D-4E53-ADC6-6BDE78029396}">
      <dgm:prSet/>
      <dgm:spPr/>
      <dgm:t>
        <a:bodyPr/>
        <a:lstStyle/>
        <a:p>
          <a:endParaRPr lang="en-US"/>
        </a:p>
      </dgm:t>
    </dgm:pt>
    <dgm:pt modelId="{0F99D890-DE08-4AD8-9812-C39D33BB0D41}">
      <dgm:prSet phldrT="[Text]"/>
      <dgm:spPr/>
      <dgm:t>
        <a:bodyPr/>
        <a:lstStyle/>
        <a:p>
          <a:r>
            <a:rPr lang="en-US" b="1">
              <a:effectLst>
                <a:outerShdw blurRad="38100" dist="38100" dir="2700000" algn="tl">
                  <a:srgbClr val="000000">
                    <a:alpha val="43137"/>
                  </a:srgbClr>
                </a:outerShdw>
              </a:effectLst>
            </a:rPr>
            <a:t>Participants and Beneficiaries</a:t>
          </a:r>
          <a:endParaRPr lang="en-US" b="1" dirty="0">
            <a:effectLst>
              <a:outerShdw blurRad="38100" dist="38100" dir="2700000" algn="tl">
                <a:srgbClr val="000000">
                  <a:alpha val="43137"/>
                </a:srgbClr>
              </a:outerShdw>
            </a:effectLst>
          </a:endParaRPr>
        </a:p>
      </dgm:t>
    </dgm:pt>
    <dgm:pt modelId="{BDE20A6C-B75A-455D-8877-B3273160C376}" type="parTrans" cxnId="{80F8D08D-D782-4640-940B-79B68C12FA7F}">
      <dgm:prSet/>
      <dgm:spPr/>
      <dgm:t>
        <a:bodyPr/>
        <a:lstStyle/>
        <a:p>
          <a:endParaRPr lang="en-US"/>
        </a:p>
      </dgm:t>
    </dgm:pt>
    <dgm:pt modelId="{5C802E66-5505-45B5-AFA9-CB73265BB1B8}" type="sibTrans" cxnId="{80F8D08D-D782-4640-940B-79B68C12FA7F}">
      <dgm:prSet/>
      <dgm:spPr/>
      <dgm:t>
        <a:bodyPr/>
        <a:lstStyle/>
        <a:p>
          <a:endParaRPr lang="en-US"/>
        </a:p>
      </dgm:t>
    </dgm:pt>
    <dgm:pt modelId="{63D5EF44-0CE3-4B2A-A4C0-C90AF2A8E67B}">
      <dgm:prSet phldrT="[Text]" custT="1"/>
      <dgm:spPr>
        <a:solidFill>
          <a:schemeClr val="accent1">
            <a:lumMod val="20000"/>
            <a:lumOff val="80000"/>
            <a:alpha val="90000"/>
          </a:schemeClr>
        </a:solidFill>
      </dgm:spPr>
      <dgm:t>
        <a:bodyPr/>
        <a:lstStyle/>
        <a:p>
          <a:r>
            <a:rPr lang="en-US" sz="2000"/>
            <a:t>Private litigation</a:t>
          </a:r>
          <a:endParaRPr lang="en-US" sz="2000" dirty="0"/>
        </a:p>
      </dgm:t>
    </dgm:pt>
    <dgm:pt modelId="{1853D6CD-1B52-4CC6-AEB5-CDF1DCFE1771}" type="parTrans" cxnId="{9542561C-2DCF-4BF1-A76C-9C5E811ACC86}">
      <dgm:prSet/>
      <dgm:spPr/>
      <dgm:t>
        <a:bodyPr/>
        <a:lstStyle/>
        <a:p>
          <a:endParaRPr lang="en-US"/>
        </a:p>
      </dgm:t>
    </dgm:pt>
    <dgm:pt modelId="{31BDCBF8-27BA-4FA4-B72B-DC70E08D5AAA}" type="sibTrans" cxnId="{9542561C-2DCF-4BF1-A76C-9C5E811ACC86}">
      <dgm:prSet/>
      <dgm:spPr/>
      <dgm:t>
        <a:bodyPr/>
        <a:lstStyle/>
        <a:p>
          <a:endParaRPr lang="en-US"/>
        </a:p>
      </dgm:t>
    </dgm:pt>
    <dgm:pt modelId="{711E2D8C-FB9D-468E-9955-DE7FE7724F09}" type="pres">
      <dgm:prSet presAssocID="{B0930DB7-045E-4FEA-895A-68669F6F809C}" presName="Name0" presStyleCnt="0">
        <dgm:presLayoutVars>
          <dgm:dir/>
          <dgm:animLvl val="lvl"/>
          <dgm:resizeHandles val="exact"/>
        </dgm:presLayoutVars>
      </dgm:prSet>
      <dgm:spPr/>
    </dgm:pt>
    <dgm:pt modelId="{9063D8AC-5881-4764-8384-1B7263863226}" type="pres">
      <dgm:prSet presAssocID="{8EB1922A-5382-42FC-93B1-3BF705FDE8B4}" presName="linNode" presStyleCnt="0"/>
      <dgm:spPr/>
    </dgm:pt>
    <dgm:pt modelId="{D391C2E3-07C6-4D68-BDFC-4E5C3B16FC76}" type="pres">
      <dgm:prSet presAssocID="{8EB1922A-5382-42FC-93B1-3BF705FDE8B4}" presName="parentText" presStyleLbl="node1" presStyleIdx="0" presStyleCnt="5" custLinFactNeighborY="-229">
        <dgm:presLayoutVars>
          <dgm:chMax val="1"/>
          <dgm:bulletEnabled val="1"/>
        </dgm:presLayoutVars>
      </dgm:prSet>
      <dgm:spPr/>
    </dgm:pt>
    <dgm:pt modelId="{39C8BA27-8228-465A-B316-BD92A08B8AB4}" type="pres">
      <dgm:prSet presAssocID="{8EB1922A-5382-42FC-93B1-3BF705FDE8B4}" presName="descendantText" presStyleLbl="alignAccFollowNode1" presStyleIdx="0" presStyleCnt="5" custLinFactNeighborX="694" custLinFactNeighborY="-568">
        <dgm:presLayoutVars>
          <dgm:bulletEnabled val="1"/>
        </dgm:presLayoutVars>
      </dgm:prSet>
      <dgm:spPr/>
    </dgm:pt>
    <dgm:pt modelId="{5C7F79D9-5928-49E8-82CB-C33649DEF5EC}" type="pres">
      <dgm:prSet presAssocID="{A1944639-D3C8-4D77-AC2A-B590773D42B3}" presName="sp" presStyleCnt="0"/>
      <dgm:spPr/>
    </dgm:pt>
    <dgm:pt modelId="{6FE46A15-A732-46F0-B6EF-0A92FDD941BA}" type="pres">
      <dgm:prSet presAssocID="{C3921EF6-587F-4961-80D2-6CD995BFAF8F}" presName="linNode" presStyleCnt="0"/>
      <dgm:spPr/>
    </dgm:pt>
    <dgm:pt modelId="{3B3EB83D-AFB8-4DEC-B39C-A69C84A0958E}" type="pres">
      <dgm:prSet presAssocID="{C3921EF6-587F-4961-80D2-6CD995BFAF8F}" presName="parentText" presStyleLbl="node1" presStyleIdx="1" presStyleCnt="5" custLinFactNeighborY="-2364">
        <dgm:presLayoutVars>
          <dgm:chMax val="1"/>
          <dgm:bulletEnabled val="1"/>
        </dgm:presLayoutVars>
      </dgm:prSet>
      <dgm:spPr/>
    </dgm:pt>
    <dgm:pt modelId="{3CB02991-569C-4155-B1AB-56664472DB8B}" type="pres">
      <dgm:prSet presAssocID="{C3921EF6-587F-4961-80D2-6CD995BFAF8F}" presName="descendantText" presStyleLbl="alignAccFollowNode1" presStyleIdx="1" presStyleCnt="5">
        <dgm:presLayoutVars>
          <dgm:bulletEnabled val="1"/>
        </dgm:presLayoutVars>
      </dgm:prSet>
      <dgm:spPr/>
    </dgm:pt>
    <dgm:pt modelId="{CF58E485-3E8C-428C-A42E-B5A611D05973}" type="pres">
      <dgm:prSet presAssocID="{3E66A25B-7F0B-4899-A3AF-20CC0968C077}" presName="sp" presStyleCnt="0"/>
      <dgm:spPr/>
    </dgm:pt>
    <dgm:pt modelId="{D1E912E0-972D-4DCE-96A9-CD5313E2D2D0}" type="pres">
      <dgm:prSet presAssocID="{77A9C23D-0DC7-4E8F-B115-B49DAD10EC2B}" presName="linNode" presStyleCnt="0"/>
      <dgm:spPr/>
    </dgm:pt>
    <dgm:pt modelId="{6FCF6AA2-3FCE-41D7-A584-A76BEC0017C4}" type="pres">
      <dgm:prSet presAssocID="{77A9C23D-0DC7-4E8F-B115-B49DAD10EC2B}" presName="parentText" presStyleLbl="node1" presStyleIdx="2" presStyleCnt="5">
        <dgm:presLayoutVars>
          <dgm:chMax val="1"/>
          <dgm:bulletEnabled val="1"/>
        </dgm:presLayoutVars>
      </dgm:prSet>
      <dgm:spPr/>
    </dgm:pt>
    <dgm:pt modelId="{A14D7A11-4198-45D9-B95C-788C27CA3085}" type="pres">
      <dgm:prSet presAssocID="{77A9C23D-0DC7-4E8F-B115-B49DAD10EC2B}" presName="descendantText" presStyleLbl="alignAccFollowNode1" presStyleIdx="2" presStyleCnt="5">
        <dgm:presLayoutVars>
          <dgm:bulletEnabled val="1"/>
        </dgm:presLayoutVars>
      </dgm:prSet>
      <dgm:spPr/>
    </dgm:pt>
    <dgm:pt modelId="{B3DDEBCB-801E-4F02-AA34-113095C859F2}" type="pres">
      <dgm:prSet presAssocID="{460593E9-DC88-4619-8D9E-7CF3F03BCAA4}" presName="sp" presStyleCnt="0"/>
      <dgm:spPr/>
    </dgm:pt>
    <dgm:pt modelId="{CC771183-07A4-422D-B0C3-6EDB6B9F63E7}" type="pres">
      <dgm:prSet presAssocID="{6F556FFD-3461-41B5-A94A-81EF8E96D27E}" presName="linNode" presStyleCnt="0"/>
      <dgm:spPr/>
    </dgm:pt>
    <dgm:pt modelId="{1BDAB3B5-5212-4E5D-9575-12AF958468C4}" type="pres">
      <dgm:prSet presAssocID="{6F556FFD-3461-41B5-A94A-81EF8E96D27E}" presName="parentText" presStyleLbl="node1" presStyleIdx="3" presStyleCnt="5">
        <dgm:presLayoutVars>
          <dgm:chMax val="1"/>
          <dgm:bulletEnabled val="1"/>
        </dgm:presLayoutVars>
      </dgm:prSet>
      <dgm:spPr/>
    </dgm:pt>
    <dgm:pt modelId="{33CD9F66-3E24-4ADE-BE93-B4DFFBCCB1B9}" type="pres">
      <dgm:prSet presAssocID="{6F556FFD-3461-41B5-A94A-81EF8E96D27E}" presName="descendantText" presStyleLbl="alignAccFollowNode1" presStyleIdx="3" presStyleCnt="5">
        <dgm:presLayoutVars>
          <dgm:bulletEnabled val="1"/>
        </dgm:presLayoutVars>
      </dgm:prSet>
      <dgm:spPr/>
    </dgm:pt>
    <dgm:pt modelId="{CB6DEE10-1662-41EA-907A-33B7AB93AB36}" type="pres">
      <dgm:prSet presAssocID="{FD73CF24-5297-4539-9E11-4471F829C5AF}" presName="sp" presStyleCnt="0"/>
      <dgm:spPr/>
    </dgm:pt>
    <dgm:pt modelId="{41257485-DE50-4C32-AAD5-E4E007CC6C2C}" type="pres">
      <dgm:prSet presAssocID="{0F99D890-DE08-4AD8-9812-C39D33BB0D41}" presName="linNode" presStyleCnt="0"/>
      <dgm:spPr/>
    </dgm:pt>
    <dgm:pt modelId="{02FC30E6-0925-4E33-88E9-27F288B433CA}" type="pres">
      <dgm:prSet presAssocID="{0F99D890-DE08-4AD8-9812-C39D33BB0D41}" presName="parentText" presStyleLbl="node1" presStyleIdx="4" presStyleCnt="5">
        <dgm:presLayoutVars>
          <dgm:chMax val="1"/>
          <dgm:bulletEnabled val="1"/>
        </dgm:presLayoutVars>
      </dgm:prSet>
      <dgm:spPr/>
    </dgm:pt>
    <dgm:pt modelId="{90185A7E-C3A2-4F7B-80C4-6F43F56D82DF}" type="pres">
      <dgm:prSet presAssocID="{0F99D890-DE08-4AD8-9812-C39D33BB0D41}" presName="descendantText" presStyleLbl="alignAccFollowNode1" presStyleIdx="4" presStyleCnt="5">
        <dgm:presLayoutVars>
          <dgm:bulletEnabled val="1"/>
        </dgm:presLayoutVars>
      </dgm:prSet>
      <dgm:spPr/>
    </dgm:pt>
  </dgm:ptLst>
  <dgm:cxnLst>
    <dgm:cxn modelId="{56A05707-B9D0-4F06-AA3A-90F30E9B54EC}" srcId="{8EB1922A-5382-42FC-93B1-3BF705FDE8B4}" destId="{D20E796A-0537-4D96-8BFE-39E7440F1D9E}" srcOrd="0" destOrd="0" parTransId="{4D688783-4223-4D0F-ACFC-69388206954B}" sibTransId="{45BA59B9-C81A-4E22-B633-518A40767386}"/>
    <dgm:cxn modelId="{338ED307-AF78-4F6E-B95B-A5626C670D9A}" type="presOf" srcId="{8EB1922A-5382-42FC-93B1-3BF705FDE8B4}" destId="{D391C2E3-07C6-4D68-BDFC-4E5C3B16FC76}" srcOrd="0" destOrd="0" presId="urn:microsoft.com/office/officeart/2005/8/layout/vList5"/>
    <dgm:cxn modelId="{6089BC0D-EDC6-41BA-8B20-EE9981F2C391}" type="presOf" srcId="{B0930DB7-045E-4FEA-895A-68669F6F809C}" destId="{711E2D8C-FB9D-468E-9955-DE7FE7724F09}" srcOrd="0" destOrd="0" presId="urn:microsoft.com/office/officeart/2005/8/layout/vList5"/>
    <dgm:cxn modelId="{23090717-7950-490B-B5DA-B68993ED740D}" type="presOf" srcId="{D20E796A-0537-4D96-8BFE-39E7440F1D9E}" destId="{39C8BA27-8228-465A-B316-BD92A08B8AB4}" srcOrd="0" destOrd="0" presId="urn:microsoft.com/office/officeart/2005/8/layout/vList5"/>
    <dgm:cxn modelId="{DB54E21A-2222-4AD9-8308-8FEA2B50E839}" srcId="{B0930DB7-045E-4FEA-895A-68669F6F809C}" destId="{C3921EF6-587F-4961-80D2-6CD995BFAF8F}" srcOrd="1" destOrd="0" parTransId="{26A050C5-6065-4AF1-B746-D3028A11FE6F}" sibTransId="{3E66A25B-7F0B-4899-A3AF-20CC0968C077}"/>
    <dgm:cxn modelId="{9542561C-2DCF-4BF1-A76C-9C5E811ACC86}" srcId="{0F99D890-DE08-4AD8-9812-C39D33BB0D41}" destId="{63D5EF44-0CE3-4B2A-A4C0-C90AF2A8E67B}" srcOrd="0" destOrd="0" parTransId="{1853D6CD-1B52-4CC6-AEB5-CDF1DCFE1771}" sibTransId="{31BDCBF8-27BA-4FA4-B72B-DC70E08D5AAA}"/>
    <dgm:cxn modelId="{460B7633-E9AB-42C4-B772-3BB867315077}" srcId="{C3921EF6-587F-4961-80D2-6CD995BFAF8F}" destId="{AE3743A4-C439-4803-A342-B84F2FBA8B10}" srcOrd="0" destOrd="0" parTransId="{07189419-6C4C-4B83-B255-490C614E2EC9}" sibTransId="{86D13D75-546C-4E94-B324-75D4E4C53E07}"/>
    <dgm:cxn modelId="{9F60DA37-3048-42BE-91DD-BB6D86A24DAC}" type="presOf" srcId="{0F99D890-DE08-4AD8-9812-C39D33BB0D41}" destId="{02FC30E6-0925-4E33-88E9-27F288B433CA}" srcOrd="0" destOrd="0" presId="urn:microsoft.com/office/officeart/2005/8/layout/vList5"/>
    <dgm:cxn modelId="{8002CF5F-7F70-478E-BC01-8F80971F8569}" type="presOf" srcId="{63D5EF44-0CE3-4B2A-A4C0-C90AF2A8E67B}" destId="{90185A7E-C3A2-4F7B-80C4-6F43F56D82DF}" srcOrd="0" destOrd="0" presId="urn:microsoft.com/office/officeart/2005/8/layout/vList5"/>
    <dgm:cxn modelId="{2A56F34D-2BE0-4259-8084-5D861332DD2A}" type="presOf" srcId="{AE3743A4-C439-4803-A342-B84F2FBA8B10}" destId="{3CB02991-569C-4155-B1AB-56664472DB8B}" srcOrd="0" destOrd="0" presId="urn:microsoft.com/office/officeart/2005/8/layout/vList5"/>
    <dgm:cxn modelId="{7ABA834E-2394-40B4-81CF-A0A70470BFF9}" srcId="{77A9C23D-0DC7-4E8F-B115-B49DAD10EC2B}" destId="{E87C4719-5E01-4976-9439-07497D3595B1}" srcOrd="0" destOrd="0" parTransId="{9C3E6224-D017-4D8C-81B8-5491142AA987}" sibTransId="{27F76C9A-140B-46FC-907F-B9C590B759F7}"/>
    <dgm:cxn modelId="{80F8D08D-D782-4640-940B-79B68C12FA7F}" srcId="{B0930DB7-045E-4FEA-895A-68669F6F809C}" destId="{0F99D890-DE08-4AD8-9812-C39D33BB0D41}" srcOrd="4" destOrd="0" parTransId="{BDE20A6C-B75A-455D-8877-B3273160C376}" sibTransId="{5C802E66-5505-45B5-AFA9-CB73265BB1B8}"/>
    <dgm:cxn modelId="{DF99069F-6386-4027-9E3F-9F54BFC56EDA}" srcId="{B0930DB7-045E-4FEA-895A-68669F6F809C}" destId="{8EB1922A-5382-42FC-93B1-3BF705FDE8B4}" srcOrd="0" destOrd="0" parTransId="{D2BBA69D-1FF0-427D-9ED3-ED307796E549}" sibTransId="{A1944639-D3C8-4D77-AC2A-B590773D42B3}"/>
    <dgm:cxn modelId="{D6AF00AF-D649-4153-943A-C22920F321E4}" type="presOf" srcId="{BDFA3AAC-09E0-4787-B346-79A8BF9DEAB8}" destId="{33CD9F66-3E24-4ADE-BE93-B4DFFBCCB1B9}" srcOrd="0" destOrd="0" presId="urn:microsoft.com/office/officeart/2005/8/layout/vList5"/>
    <dgm:cxn modelId="{C0096FBC-6FF6-4434-945F-063AA7AC76E1}" type="presOf" srcId="{77A9C23D-0DC7-4E8F-B115-B49DAD10EC2B}" destId="{6FCF6AA2-3FCE-41D7-A584-A76BEC0017C4}" srcOrd="0" destOrd="0" presId="urn:microsoft.com/office/officeart/2005/8/layout/vList5"/>
    <dgm:cxn modelId="{81008FBD-6C35-41D1-8701-D4FA02B2DD55}" srcId="{B0930DB7-045E-4FEA-895A-68669F6F809C}" destId="{77A9C23D-0DC7-4E8F-B115-B49DAD10EC2B}" srcOrd="2" destOrd="0" parTransId="{1BF5DBD8-5A29-4F0C-854C-A91B81818529}" sibTransId="{460593E9-DC88-4619-8D9E-7CF3F03BCAA4}"/>
    <dgm:cxn modelId="{A9E077BF-E61D-4DD3-B20B-EDEC7C636A5A}" type="presOf" srcId="{E87C4719-5E01-4976-9439-07497D3595B1}" destId="{A14D7A11-4198-45D9-B95C-788C27CA3085}" srcOrd="0" destOrd="0" presId="urn:microsoft.com/office/officeart/2005/8/layout/vList5"/>
    <dgm:cxn modelId="{F59D09C3-CD9D-4E53-ADC6-6BDE78029396}" srcId="{6F556FFD-3461-41B5-A94A-81EF8E96D27E}" destId="{BDFA3AAC-09E0-4787-B346-79A8BF9DEAB8}" srcOrd="0" destOrd="0" parTransId="{3C82FB31-6830-47CD-B88F-7ED68E7101F0}" sibTransId="{7CA10513-8FAC-48F0-80C0-09C757E9053C}"/>
    <dgm:cxn modelId="{0DE44FCD-E492-4140-9C40-98213512C3EF}" type="presOf" srcId="{C3921EF6-587F-4961-80D2-6CD995BFAF8F}" destId="{3B3EB83D-AFB8-4DEC-B39C-A69C84A0958E}" srcOrd="0" destOrd="0" presId="urn:microsoft.com/office/officeart/2005/8/layout/vList5"/>
    <dgm:cxn modelId="{B97103F3-F666-421F-ACB9-B453C3250098}" srcId="{B0930DB7-045E-4FEA-895A-68669F6F809C}" destId="{6F556FFD-3461-41B5-A94A-81EF8E96D27E}" srcOrd="3" destOrd="0" parTransId="{397F5FE4-EDDE-4AD3-B1CA-B1BFEB2C5AF8}" sibTransId="{FD73CF24-5297-4539-9E11-4471F829C5AF}"/>
    <dgm:cxn modelId="{39CDDEFA-252C-4326-9A43-F7F3B669A9B1}" type="presOf" srcId="{6F556FFD-3461-41B5-A94A-81EF8E96D27E}" destId="{1BDAB3B5-5212-4E5D-9575-12AF958468C4}" srcOrd="0" destOrd="0" presId="urn:microsoft.com/office/officeart/2005/8/layout/vList5"/>
    <dgm:cxn modelId="{C2C7A007-C702-476D-B3F5-4065D8E69C13}" type="presParOf" srcId="{711E2D8C-FB9D-468E-9955-DE7FE7724F09}" destId="{9063D8AC-5881-4764-8384-1B7263863226}" srcOrd="0" destOrd="0" presId="urn:microsoft.com/office/officeart/2005/8/layout/vList5"/>
    <dgm:cxn modelId="{6B8D880F-F00F-4E65-9A32-6438DAF88E0F}" type="presParOf" srcId="{9063D8AC-5881-4764-8384-1B7263863226}" destId="{D391C2E3-07C6-4D68-BDFC-4E5C3B16FC76}" srcOrd="0" destOrd="0" presId="urn:microsoft.com/office/officeart/2005/8/layout/vList5"/>
    <dgm:cxn modelId="{EF3A15F4-8BA9-44DC-89DF-1218351EBFDB}" type="presParOf" srcId="{9063D8AC-5881-4764-8384-1B7263863226}" destId="{39C8BA27-8228-465A-B316-BD92A08B8AB4}" srcOrd="1" destOrd="0" presId="urn:microsoft.com/office/officeart/2005/8/layout/vList5"/>
    <dgm:cxn modelId="{666A8F8F-51AC-4A54-A34D-328D289F52FF}" type="presParOf" srcId="{711E2D8C-FB9D-468E-9955-DE7FE7724F09}" destId="{5C7F79D9-5928-49E8-82CB-C33649DEF5EC}" srcOrd="1" destOrd="0" presId="urn:microsoft.com/office/officeart/2005/8/layout/vList5"/>
    <dgm:cxn modelId="{7EE5CDD7-2CA8-4285-B8EF-6A7E4FA21EF7}" type="presParOf" srcId="{711E2D8C-FB9D-468E-9955-DE7FE7724F09}" destId="{6FE46A15-A732-46F0-B6EF-0A92FDD941BA}" srcOrd="2" destOrd="0" presId="urn:microsoft.com/office/officeart/2005/8/layout/vList5"/>
    <dgm:cxn modelId="{269BE5AE-5E38-4063-98CA-F8F06AF9A744}" type="presParOf" srcId="{6FE46A15-A732-46F0-B6EF-0A92FDD941BA}" destId="{3B3EB83D-AFB8-4DEC-B39C-A69C84A0958E}" srcOrd="0" destOrd="0" presId="urn:microsoft.com/office/officeart/2005/8/layout/vList5"/>
    <dgm:cxn modelId="{0B966B60-4FED-4938-AD83-D0EE6AE70081}" type="presParOf" srcId="{6FE46A15-A732-46F0-B6EF-0A92FDD941BA}" destId="{3CB02991-569C-4155-B1AB-56664472DB8B}" srcOrd="1" destOrd="0" presId="urn:microsoft.com/office/officeart/2005/8/layout/vList5"/>
    <dgm:cxn modelId="{9D12D93E-C4D4-4BF4-82AF-F0968B5B54B8}" type="presParOf" srcId="{711E2D8C-FB9D-468E-9955-DE7FE7724F09}" destId="{CF58E485-3E8C-428C-A42E-B5A611D05973}" srcOrd="3" destOrd="0" presId="urn:microsoft.com/office/officeart/2005/8/layout/vList5"/>
    <dgm:cxn modelId="{1065F556-591A-4EBE-B95B-F717DA5C0E1E}" type="presParOf" srcId="{711E2D8C-FB9D-468E-9955-DE7FE7724F09}" destId="{D1E912E0-972D-4DCE-96A9-CD5313E2D2D0}" srcOrd="4" destOrd="0" presId="urn:microsoft.com/office/officeart/2005/8/layout/vList5"/>
    <dgm:cxn modelId="{F59A28AB-19AE-4B73-8DA1-E9505DD6024A}" type="presParOf" srcId="{D1E912E0-972D-4DCE-96A9-CD5313E2D2D0}" destId="{6FCF6AA2-3FCE-41D7-A584-A76BEC0017C4}" srcOrd="0" destOrd="0" presId="urn:microsoft.com/office/officeart/2005/8/layout/vList5"/>
    <dgm:cxn modelId="{885AD88A-1DC6-421C-BAAA-525A19F010AA}" type="presParOf" srcId="{D1E912E0-972D-4DCE-96A9-CD5313E2D2D0}" destId="{A14D7A11-4198-45D9-B95C-788C27CA3085}" srcOrd="1" destOrd="0" presId="urn:microsoft.com/office/officeart/2005/8/layout/vList5"/>
    <dgm:cxn modelId="{2081A1E4-2476-49D2-A031-4902BB43043F}" type="presParOf" srcId="{711E2D8C-FB9D-468E-9955-DE7FE7724F09}" destId="{B3DDEBCB-801E-4F02-AA34-113095C859F2}" srcOrd="5" destOrd="0" presId="urn:microsoft.com/office/officeart/2005/8/layout/vList5"/>
    <dgm:cxn modelId="{97C4E708-C524-4C80-ACF1-B02D20DBB86F}" type="presParOf" srcId="{711E2D8C-FB9D-468E-9955-DE7FE7724F09}" destId="{CC771183-07A4-422D-B0C3-6EDB6B9F63E7}" srcOrd="6" destOrd="0" presId="urn:microsoft.com/office/officeart/2005/8/layout/vList5"/>
    <dgm:cxn modelId="{DC073880-C9E7-454F-8314-5FC9878C4E8D}" type="presParOf" srcId="{CC771183-07A4-422D-B0C3-6EDB6B9F63E7}" destId="{1BDAB3B5-5212-4E5D-9575-12AF958468C4}" srcOrd="0" destOrd="0" presId="urn:microsoft.com/office/officeart/2005/8/layout/vList5"/>
    <dgm:cxn modelId="{100E2CF0-BA2D-499C-A963-FE4EE4DD7362}" type="presParOf" srcId="{CC771183-07A4-422D-B0C3-6EDB6B9F63E7}" destId="{33CD9F66-3E24-4ADE-BE93-B4DFFBCCB1B9}" srcOrd="1" destOrd="0" presId="urn:microsoft.com/office/officeart/2005/8/layout/vList5"/>
    <dgm:cxn modelId="{A3DA24DE-671B-4F0A-B5F0-178267E5352E}" type="presParOf" srcId="{711E2D8C-FB9D-468E-9955-DE7FE7724F09}" destId="{CB6DEE10-1662-41EA-907A-33B7AB93AB36}" srcOrd="7" destOrd="0" presId="urn:microsoft.com/office/officeart/2005/8/layout/vList5"/>
    <dgm:cxn modelId="{FC91B6A7-467A-461B-B8DA-F0EB5124CE8C}" type="presParOf" srcId="{711E2D8C-FB9D-468E-9955-DE7FE7724F09}" destId="{41257485-DE50-4C32-AAD5-E4E007CC6C2C}" srcOrd="8" destOrd="0" presId="urn:microsoft.com/office/officeart/2005/8/layout/vList5"/>
    <dgm:cxn modelId="{5710D2AC-7F66-43FB-845F-2865CA169016}" type="presParOf" srcId="{41257485-DE50-4C32-AAD5-E4E007CC6C2C}" destId="{02FC30E6-0925-4E33-88E9-27F288B433CA}" srcOrd="0" destOrd="0" presId="urn:microsoft.com/office/officeart/2005/8/layout/vList5"/>
    <dgm:cxn modelId="{C4198356-1836-496A-9F28-4E37CF059961}" type="presParOf" srcId="{41257485-DE50-4C32-AAD5-E4E007CC6C2C}" destId="{90185A7E-C3A2-4F7B-80C4-6F43F56D82DF}" srcOrd="1" destOrd="0" presId="urn:microsoft.com/office/officeart/2005/8/layout/vList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5E54F2-22C6-404D-9181-2BB23A499066}"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B84793B5-F7BD-4F80-9938-9B1C81429FE8}">
      <dgm:prSet/>
      <dgm:spPr/>
      <dgm:t>
        <a:bodyPr/>
        <a:lstStyle/>
        <a:p>
          <a:pPr rtl="0"/>
          <a:r>
            <a:rPr lang="en-US" b="1" dirty="0">
              <a:effectLst>
                <a:outerShdw blurRad="38100" dist="38100" dir="2700000" algn="tl">
                  <a:srgbClr val="000000">
                    <a:alpha val="43137"/>
                  </a:srgbClr>
                </a:outerShdw>
              </a:effectLst>
            </a:rPr>
            <a:t>Reporting Requirements</a:t>
          </a:r>
        </a:p>
      </dgm:t>
    </dgm:pt>
    <dgm:pt modelId="{D207C221-7EF2-4258-9DFA-BF4C7775BFBE}" type="parTrans" cxnId="{7B20D6B4-58BD-4E7C-9E88-9B61AA739B80}">
      <dgm:prSet/>
      <dgm:spPr/>
      <dgm:t>
        <a:bodyPr/>
        <a:lstStyle/>
        <a:p>
          <a:endParaRPr lang="en-US"/>
        </a:p>
      </dgm:t>
    </dgm:pt>
    <dgm:pt modelId="{4BB59837-0785-4516-B30A-DAFB3D462CF8}" type="sibTrans" cxnId="{7B20D6B4-58BD-4E7C-9E88-9B61AA739B80}">
      <dgm:prSet/>
      <dgm:spPr/>
      <dgm:t>
        <a:bodyPr/>
        <a:lstStyle/>
        <a:p>
          <a:endParaRPr lang="en-US"/>
        </a:p>
      </dgm:t>
    </dgm:pt>
    <dgm:pt modelId="{35708CCD-BD21-40D8-B886-DB1638998A27}">
      <dgm:prSet custT="1"/>
      <dgm:spPr>
        <a:solidFill>
          <a:schemeClr val="accent1">
            <a:lumMod val="20000"/>
            <a:lumOff val="80000"/>
            <a:alpha val="90000"/>
          </a:schemeClr>
        </a:solidFill>
      </dgm:spPr>
      <dgm:t>
        <a:bodyPr anchor="t" anchorCtr="0"/>
        <a:lstStyle/>
        <a:p>
          <a:pPr rtl="0"/>
          <a:r>
            <a:rPr lang="en-US" sz="1600" dirty="0"/>
            <a:t>Certain group health plans must file the Annual Report (Form 5500)</a:t>
          </a:r>
        </a:p>
      </dgm:t>
    </dgm:pt>
    <dgm:pt modelId="{848A186C-FC9C-4A46-8F98-34A1B4C79A58}" type="parTrans" cxnId="{4B665C57-408E-403B-9E49-A4C27D723E07}">
      <dgm:prSet/>
      <dgm:spPr/>
      <dgm:t>
        <a:bodyPr/>
        <a:lstStyle/>
        <a:p>
          <a:endParaRPr lang="en-US"/>
        </a:p>
      </dgm:t>
    </dgm:pt>
    <dgm:pt modelId="{DAE45EC8-E2BC-4051-A831-9B29B7F901E2}" type="sibTrans" cxnId="{4B665C57-408E-403B-9E49-A4C27D723E07}">
      <dgm:prSet/>
      <dgm:spPr/>
      <dgm:t>
        <a:bodyPr/>
        <a:lstStyle/>
        <a:p>
          <a:endParaRPr lang="en-US"/>
        </a:p>
      </dgm:t>
    </dgm:pt>
    <dgm:pt modelId="{E4F0D976-4CEF-4EFD-B6D5-31989E6384A5}">
      <dgm:prSet custT="1"/>
      <dgm:spPr>
        <a:solidFill>
          <a:srgbClr val="3333CC"/>
        </a:solidFill>
      </dgm:spPr>
      <dgm:t>
        <a:bodyPr/>
        <a:lstStyle/>
        <a:p>
          <a:pPr rtl="0"/>
          <a:r>
            <a:rPr lang="en-US" sz="1800" b="1" dirty="0">
              <a:effectLst>
                <a:outerShdw blurRad="38100" dist="38100" dir="2700000" algn="tl">
                  <a:srgbClr val="000000">
                    <a:alpha val="43137"/>
                  </a:srgbClr>
                </a:outerShdw>
              </a:effectLst>
            </a:rPr>
            <a:t>Disclosure Requirements include:</a:t>
          </a:r>
        </a:p>
      </dgm:t>
    </dgm:pt>
    <dgm:pt modelId="{7CE403F0-2546-420D-821E-90C7BE63E981}" type="parTrans" cxnId="{207A1E07-1582-442A-8BDD-B4D8E86D88AB}">
      <dgm:prSet/>
      <dgm:spPr/>
      <dgm:t>
        <a:bodyPr/>
        <a:lstStyle/>
        <a:p>
          <a:endParaRPr lang="en-US"/>
        </a:p>
      </dgm:t>
    </dgm:pt>
    <dgm:pt modelId="{4A659AEF-B031-4F21-B1F7-7598C0E8FCC7}" type="sibTrans" cxnId="{207A1E07-1582-442A-8BDD-B4D8E86D88AB}">
      <dgm:prSet/>
      <dgm:spPr/>
      <dgm:t>
        <a:bodyPr/>
        <a:lstStyle/>
        <a:p>
          <a:endParaRPr lang="en-US"/>
        </a:p>
      </dgm:t>
    </dgm:pt>
    <dgm:pt modelId="{85CBBD2E-7D06-4173-8C92-EA7A357B745E}">
      <dgm:prSet custT="1"/>
      <dgm:spPr>
        <a:solidFill>
          <a:schemeClr val="accent1">
            <a:lumMod val="20000"/>
            <a:lumOff val="80000"/>
            <a:alpha val="90000"/>
          </a:schemeClr>
        </a:solidFill>
      </dgm:spPr>
      <dgm:t>
        <a:bodyPr/>
        <a:lstStyle/>
        <a:p>
          <a:pPr defTabSz="1312863" rtl="0">
            <a:tabLst/>
          </a:pPr>
          <a:r>
            <a:rPr lang="en-US" sz="1600" dirty="0"/>
            <a:t>Summary Plan Description (SPD) </a:t>
          </a:r>
        </a:p>
      </dgm:t>
    </dgm:pt>
    <dgm:pt modelId="{78784A7D-9555-438B-B367-F1CD89E86446}" type="parTrans" cxnId="{C925E198-A521-4EA8-94A3-8A7737054660}">
      <dgm:prSet/>
      <dgm:spPr/>
      <dgm:t>
        <a:bodyPr/>
        <a:lstStyle/>
        <a:p>
          <a:endParaRPr lang="en-US"/>
        </a:p>
      </dgm:t>
    </dgm:pt>
    <dgm:pt modelId="{1AAACBF1-7165-41A4-B2D6-7A8919A73791}" type="sibTrans" cxnId="{C925E198-A521-4EA8-94A3-8A7737054660}">
      <dgm:prSet/>
      <dgm:spPr/>
      <dgm:t>
        <a:bodyPr/>
        <a:lstStyle/>
        <a:p>
          <a:endParaRPr lang="en-US"/>
        </a:p>
      </dgm:t>
    </dgm:pt>
    <dgm:pt modelId="{31F7D8D1-6CC5-49AF-B602-16CF2AC2FE69}">
      <dgm:prSet custT="1"/>
      <dgm:spPr>
        <a:solidFill>
          <a:schemeClr val="accent1">
            <a:lumMod val="20000"/>
            <a:lumOff val="80000"/>
            <a:alpha val="90000"/>
          </a:schemeClr>
        </a:solidFill>
      </dgm:spPr>
      <dgm:t>
        <a:bodyPr/>
        <a:lstStyle/>
        <a:p>
          <a:pPr defTabSz="1312863" rtl="0">
            <a:tabLst/>
          </a:pPr>
          <a:r>
            <a:rPr lang="en-US" sz="1600" dirty="0"/>
            <a:t>Summary of material modifications (SMM)</a:t>
          </a:r>
        </a:p>
      </dgm:t>
    </dgm:pt>
    <dgm:pt modelId="{F4CAA457-D08C-4457-A547-DBA629972ADF}" type="parTrans" cxnId="{2AEB45A0-36BB-4A66-9914-9931D17E5CB9}">
      <dgm:prSet/>
      <dgm:spPr/>
      <dgm:t>
        <a:bodyPr/>
        <a:lstStyle/>
        <a:p>
          <a:endParaRPr lang="en-US"/>
        </a:p>
      </dgm:t>
    </dgm:pt>
    <dgm:pt modelId="{8A9B39CB-F8B7-45A2-BDF7-5410D9FDEEDE}" type="sibTrans" cxnId="{2AEB45A0-36BB-4A66-9914-9931D17E5CB9}">
      <dgm:prSet/>
      <dgm:spPr/>
      <dgm:t>
        <a:bodyPr/>
        <a:lstStyle/>
        <a:p>
          <a:endParaRPr lang="en-US"/>
        </a:p>
      </dgm:t>
    </dgm:pt>
    <dgm:pt modelId="{810A9442-5993-4BD2-801C-A2012BB88F43}">
      <dgm:prSet custT="1"/>
      <dgm:spPr>
        <a:solidFill>
          <a:schemeClr val="accent1">
            <a:lumMod val="20000"/>
            <a:lumOff val="80000"/>
            <a:alpha val="90000"/>
          </a:schemeClr>
        </a:solidFill>
      </dgm:spPr>
      <dgm:t>
        <a:bodyPr/>
        <a:lstStyle/>
        <a:p>
          <a:pPr defTabSz="1312863" rtl="0">
            <a:tabLst/>
          </a:pPr>
          <a:r>
            <a:rPr lang="en-US" sz="1600" dirty="0"/>
            <a:t>Summary of Benefits and Coverage (SBC)</a:t>
          </a:r>
        </a:p>
      </dgm:t>
    </dgm:pt>
    <dgm:pt modelId="{F7275A19-DED1-4FA3-BBB2-63F189D787D5}" type="parTrans" cxnId="{0234F891-715D-4031-8F88-10633C7215D0}">
      <dgm:prSet/>
      <dgm:spPr/>
      <dgm:t>
        <a:bodyPr/>
        <a:lstStyle/>
        <a:p>
          <a:endParaRPr lang="en-US"/>
        </a:p>
      </dgm:t>
    </dgm:pt>
    <dgm:pt modelId="{41BF5740-1115-435C-AE1F-90FF1AF8FEEC}" type="sibTrans" cxnId="{0234F891-715D-4031-8F88-10633C7215D0}">
      <dgm:prSet/>
      <dgm:spPr/>
      <dgm:t>
        <a:bodyPr/>
        <a:lstStyle/>
        <a:p>
          <a:endParaRPr lang="en-US"/>
        </a:p>
      </dgm:t>
    </dgm:pt>
    <dgm:pt modelId="{2695D9F0-8152-4D38-854A-38C1D6D35F48}">
      <dgm:prSet custT="1"/>
      <dgm:spPr>
        <a:solidFill>
          <a:schemeClr val="accent1">
            <a:lumMod val="20000"/>
            <a:lumOff val="80000"/>
            <a:alpha val="90000"/>
          </a:schemeClr>
        </a:solidFill>
      </dgm:spPr>
      <dgm:t>
        <a:bodyPr/>
        <a:lstStyle/>
        <a:p>
          <a:pPr defTabSz="1312863" rtl="0">
            <a:tabLst/>
          </a:pPr>
          <a:r>
            <a:rPr lang="en-US" sz="1600" dirty="0"/>
            <a:t>COBRA notices </a:t>
          </a:r>
        </a:p>
      </dgm:t>
    </dgm:pt>
    <dgm:pt modelId="{D0C68D01-EF54-40A3-8DEE-B000CB0BB866}" type="parTrans" cxnId="{782DCC11-93ED-4D48-A7C0-638DD4623457}">
      <dgm:prSet/>
      <dgm:spPr/>
      <dgm:t>
        <a:bodyPr/>
        <a:lstStyle/>
        <a:p>
          <a:endParaRPr lang="en-US"/>
        </a:p>
      </dgm:t>
    </dgm:pt>
    <dgm:pt modelId="{FB893A70-9D01-4426-AA83-C76E3F2BE30B}" type="sibTrans" cxnId="{782DCC11-93ED-4D48-A7C0-638DD4623457}">
      <dgm:prSet/>
      <dgm:spPr/>
      <dgm:t>
        <a:bodyPr/>
        <a:lstStyle/>
        <a:p>
          <a:endParaRPr lang="en-US"/>
        </a:p>
      </dgm:t>
    </dgm:pt>
    <dgm:pt modelId="{C565E935-D358-4837-B2AF-D4326B890D63}">
      <dgm:prSet custT="1"/>
      <dgm:spPr>
        <a:solidFill>
          <a:schemeClr val="accent1">
            <a:lumMod val="20000"/>
            <a:lumOff val="80000"/>
            <a:alpha val="90000"/>
          </a:schemeClr>
        </a:solidFill>
      </dgm:spPr>
      <dgm:t>
        <a:bodyPr/>
        <a:lstStyle/>
        <a:p>
          <a:pPr defTabSz="1312863" rtl="0">
            <a:tabLst/>
          </a:pPr>
          <a:r>
            <a:rPr lang="en-US" sz="1600" dirty="0"/>
            <a:t>Adverse Benefit Determinations and other disclosures as required by ERISA 503 claims procedure rules</a:t>
          </a:r>
        </a:p>
      </dgm:t>
    </dgm:pt>
    <dgm:pt modelId="{811ECF86-A982-443A-92C8-61826BDCFC13}" type="parTrans" cxnId="{642B2FDB-FD6E-4269-8BB8-8FF3BD5B61FE}">
      <dgm:prSet/>
      <dgm:spPr/>
      <dgm:t>
        <a:bodyPr/>
        <a:lstStyle/>
        <a:p>
          <a:endParaRPr lang="en-US"/>
        </a:p>
      </dgm:t>
    </dgm:pt>
    <dgm:pt modelId="{08BF0798-6BC3-4949-9E69-C4CB67ED2A9C}" type="sibTrans" cxnId="{642B2FDB-FD6E-4269-8BB8-8FF3BD5B61FE}">
      <dgm:prSet/>
      <dgm:spPr/>
      <dgm:t>
        <a:bodyPr/>
        <a:lstStyle/>
        <a:p>
          <a:endParaRPr lang="en-US"/>
        </a:p>
      </dgm:t>
    </dgm:pt>
    <dgm:pt modelId="{EF98C195-4E2C-4BDA-A28E-EE88EED99163}">
      <dgm:prSet custT="1"/>
      <dgm:spPr>
        <a:solidFill>
          <a:schemeClr val="accent1">
            <a:lumMod val="20000"/>
            <a:lumOff val="80000"/>
            <a:alpha val="90000"/>
          </a:schemeClr>
        </a:solidFill>
      </dgm:spPr>
      <dgm:t>
        <a:bodyPr/>
        <a:lstStyle/>
        <a:p>
          <a:pPr defTabSz="1312863" rtl="0">
            <a:tabLst/>
          </a:pPr>
          <a:r>
            <a:rPr lang="en-US" sz="1600" dirty="0"/>
            <a:t>Various notices to comply with the health laws of ERISA part 7</a:t>
          </a:r>
        </a:p>
      </dgm:t>
    </dgm:pt>
    <dgm:pt modelId="{CB02732D-9856-4705-88FC-B0FD45A635F2}" type="parTrans" cxnId="{CA76EF87-E354-404A-9EF8-E8A467BA5ED3}">
      <dgm:prSet/>
      <dgm:spPr/>
      <dgm:t>
        <a:bodyPr/>
        <a:lstStyle/>
        <a:p>
          <a:endParaRPr lang="en-US"/>
        </a:p>
      </dgm:t>
    </dgm:pt>
    <dgm:pt modelId="{48D7347A-99E6-4E42-9901-7E4AD4779C7C}" type="sibTrans" cxnId="{CA76EF87-E354-404A-9EF8-E8A467BA5ED3}">
      <dgm:prSet/>
      <dgm:spPr/>
      <dgm:t>
        <a:bodyPr/>
        <a:lstStyle/>
        <a:p>
          <a:endParaRPr lang="en-US"/>
        </a:p>
      </dgm:t>
    </dgm:pt>
    <dgm:pt modelId="{BB9D13E6-F0AA-4EB5-8D30-3CC7B2DF283D}">
      <dgm:prSet custT="1"/>
      <dgm:spPr>
        <a:solidFill>
          <a:schemeClr val="accent1">
            <a:lumMod val="20000"/>
            <a:lumOff val="80000"/>
            <a:alpha val="90000"/>
          </a:schemeClr>
        </a:solidFill>
      </dgm:spPr>
      <dgm:t>
        <a:bodyPr anchor="t" anchorCtr="0"/>
        <a:lstStyle/>
        <a:p>
          <a:pPr rtl="0"/>
          <a:r>
            <a:rPr lang="en-US" sz="1600" dirty="0">
              <a:solidFill>
                <a:schemeClr val="tx1"/>
              </a:solidFill>
            </a:rPr>
            <a:t>Multiple Employer Welfare Arrangements (MEWAs) must file the Form M-1.</a:t>
          </a:r>
        </a:p>
      </dgm:t>
    </dgm:pt>
    <dgm:pt modelId="{DA02D4C0-ACC5-450F-9F04-B9BA05D53030}" type="parTrans" cxnId="{394FAC77-A036-471E-A0DB-F3FAEB0A94C8}">
      <dgm:prSet/>
      <dgm:spPr/>
      <dgm:t>
        <a:bodyPr/>
        <a:lstStyle/>
        <a:p>
          <a:endParaRPr lang="en-US"/>
        </a:p>
      </dgm:t>
    </dgm:pt>
    <dgm:pt modelId="{9948D686-0FC8-4FD9-AC09-07617E85BA24}" type="sibTrans" cxnId="{394FAC77-A036-471E-A0DB-F3FAEB0A94C8}">
      <dgm:prSet/>
      <dgm:spPr/>
      <dgm:t>
        <a:bodyPr/>
        <a:lstStyle/>
        <a:p>
          <a:endParaRPr lang="en-US"/>
        </a:p>
      </dgm:t>
    </dgm:pt>
    <dgm:pt modelId="{79F61929-44E1-4BA2-9106-BC64517E4F2D}" type="pres">
      <dgm:prSet presAssocID="{EF5E54F2-22C6-404D-9181-2BB23A499066}" presName="Name0" presStyleCnt="0">
        <dgm:presLayoutVars>
          <dgm:dir/>
          <dgm:animLvl val="lvl"/>
          <dgm:resizeHandles val="exact"/>
        </dgm:presLayoutVars>
      </dgm:prSet>
      <dgm:spPr/>
    </dgm:pt>
    <dgm:pt modelId="{E698003B-0E01-458A-8767-F6B02EB0A32D}" type="pres">
      <dgm:prSet presAssocID="{B84793B5-F7BD-4F80-9938-9B1C81429FE8}" presName="linNode" presStyleCnt="0"/>
      <dgm:spPr/>
    </dgm:pt>
    <dgm:pt modelId="{FE2A26EE-4C9B-4F34-8855-09A870422071}" type="pres">
      <dgm:prSet presAssocID="{B84793B5-F7BD-4F80-9938-9B1C81429FE8}" presName="parentText" presStyleLbl="node1" presStyleIdx="0" presStyleCnt="2" custScaleX="70517" custScaleY="79337">
        <dgm:presLayoutVars>
          <dgm:chMax val="1"/>
          <dgm:bulletEnabled val="1"/>
        </dgm:presLayoutVars>
      </dgm:prSet>
      <dgm:spPr/>
    </dgm:pt>
    <dgm:pt modelId="{6BC25F55-29BA-4D9A-A4E7-99CA4D52B9CF}" type="pres">
      <dgm:prSet presAssocID="{B84793B5-F7BD-4F80-9938-9B1C81429FE8}" presName="descendantText" presStyleLbl="alignAccFollowNode1" presStyleIdx="0" presStyleCnt="2" custScaleX="113490" custScaleY="85674" custLinFactNeighborX="-3823">
        <dgm:presLayoutVars>
          <dgm:bulletEnabled val="1"/>
        </dgm:presLayoutVars>
      </dgm:prSet>
      <dgm:spPr/>
    </dgm:pt>
    <dgm:pt modelId="{964F87E0-F146-4EFE-8EB6-7E8F22346DBA}" type="pres">
      <dgm:prSet presAssocID="{4BB59837-0785-4516-B30A-DAFB3D462CF8}" presName="sp" presStyleCnt="0"/>
      <dgm:spPr/>
    </dgm:pt>
    <dgm:pt modelId="{2E853A81-F87E-4F21-858A-267E71E93FD2}" type="pres">
      <dgm:prSet presAssocID="{E4F0D976-4CEF-4EFD-B6D5-31989E6384A5}" presName="linNode" presStyleCnt="0"/>
      <dgm:spPr/>
    </dgm:pt>
    <dgm:pt modelId="{13C80693-73C6-45A3-AE82-CF0DAF63B682}" type="pres">
      <dgm:prSet presAssocID="{E4F0D976-4CEF-4EFD-B6D5-31989E6384A5}" presName="parentText" presStyleLbl="node1" presStyleIdx="1" presStyleCnt="2" custScaleX="70517" custScaleY="78850">
        <dgm:presLayoutVars>
          <dgm:chMax val="1"/>
          <dgm:bulletEnabled val="1"/>
        </dgm:presLayoutVars>
      </dgm:prSet>
      <dgm:spPr/>
    </dgm:pt>
    <dgm:pt modelId="{B7AC1D93-E0DE-44BB-907F-206F71355720}" type="pres">
      <dgm:prSet presAssocID="{E4F0D976-4CEF-4EFD-B6D5-31989E6384A5}" presName="descendantText" presStyleLbl="alignAccFollowNode1" presStyleIdx="1" presStyleCnt="2" custScaleX="113490" custScaleY="86743" custLinFactNeighborX="-3823">
        <dgm:presLayoutVars>
          <dgm:bulletEnabled val="1"/>
        </dgm:presLayoutVars>
      </dgm:prSet>
      <dgm:spPr/>
    </dgm:pt>
  </dgm:ptLst>
  <dgm:cxnLst>
    <dgm:cxn modelId="{207A1E07-1582-442A-8BDD-B4D8E86D88AB}" srcId="{EF5E54F2-22C6-404D-9181-2BB23A499066}" destId="{E4F0D976-4CEF-4EFD-B6D5-31989E6384A5}" srcOrd="1" destOrd="0" parTransId="{7CE403F0-2546-420D-821E-90C7BE63E981}" sibTransId="{4A659AEF-B031-4F21-B1F7-7598C0E8FCC7}"/>
    <dgm:cxn modelId="{5DF9C50B-24F2-4546-A88C-ADD819F3AFBF}" type="presOf" srcId="{31F7D8D1-6CC5-49AF-B602-16CF2AC2FE69}" destId="{B7AC1D93-E0DE-44BB-907F-206F71355720}" srcOrd="0" destOrd="1" presId="urn:microsoft.com/office/officeart/2005/8/layout/vList5"/>
    <dgm:cxn modelId="{782DCC11-93ED-4D48-A7C0-638DD4623457}" srcId="{E4F0D976-4CEF-4EFD-B6D5-31989E6384A5}" destId="{2695D9F0-8152-4D38-854A-38C1D6D35F48}" srcOrd="5" destOrd="0" parTransId="{D0C68D01-EF54-40A3-8DEE-B000CB0BB866}" sibTransId="{FB893A70-9D01-4426-AA83-C76E3F2BE30B}"/>
    <dgm:cxn modelId="{94E00C12-17FF-45A5-A94E-089B5C68B827}" type="presOf" srcId="{E4F0D976-4CEF-4EFD-B6D5-31989E6384A5}" destId="{13C80693-73C6-45A3-AE82-CF0DAF63B682}" srcOrd="0" destOrd="0" presId="urn:microsoft.com/office/officeart/2005/8/layout/vList5"/>
    <dgm:cxn modelId="{ABCB7E35-5AA9-4146-830F-8FA821A3A419}" type="presOf" srcId="{35708CCD-BD21-40D8-B886-DB1638998A27}" destId="{6BC25F55-29BA-4D9A-A4E7-99CA4D52B9CF}" srcOrd="0" destOrd="0" presId="urn:microsoft.com/office/officeart/2005/8/layout/vList5"/>
    <dgm:cxn modelId="{D7F36876-A9E0-4C88-9582-E1CA8637642D}" type="presOf" srcId="{85CBBD2E-7D06-4173-8C92-EA7A357B745E}" destId="{B7AC1D93-E0DE-44BB-907F-206F71355720}" srcOrd="0" destOrd="0" presId="urn:microsoft.com/office/officeart/2005/8/layout/vList5"/>
    <dgm:cxn modelId="{4B665C57-408E-403B-9E49-A4C27D723E07}" srcId="{B84793B5-F7BD-4F80-9938-9B1C81429FE8}" destId="{35708CCD-BD21-40D8-B886-DB1638998A27}" srcOrd="0" destOrd="0" parTransId="{848A186C-FC9C-4A46-8F98-34A1B4C79A58}" sibTransId="{DAE45EC8-E2BC-4051-A831-9B29B7F901E2}"/>
    <dgm:cxn modelId="{394FAC77-A036-471E-A0DB-F3FAEB0A94C8}" srcId="{B84793B5-F7BD-4F80-9938-9B1C81429FE8}" destId="{BB9D13E6-F0AA-4EB5-8D30-3CC7B2DF283D}" srcOrd="1" destOrd="0" parTransId="{DA02D4C0-ACC5-450F-9F04-B9BA05D53030}" sibTransId="{9948D686-0FC8-4FD9-AC09-07617E85BA24}"/>
    <dgm:cxn modelId="{CA76EF87-E354-404A-9EF8-E8A467BA5ED3}" srcId="{E4F0D976-4CEF-4EFD-B6D5-31989E6384A5}" destId="{EF98C195-4E2C-4BDA-A28E-EE88EED99163}" srcOrd="4" destOrd="0" parTransId="{CB02732D-9856-4705-88FC-B0FD45A635F2}" sibTransId="{48D7347A-99E6-4E42-9901-7E4AD4779C7C}"/>
    <dgm:cxn modelId="{50170988-8381-4E44-B286-DB1D7D696D5E}" type="presOf" srcId="{EF5E54F2-22C6-404D-9181-2BB23A499066}" destId="{79F61929-44E1-4BA2-9106-BC64517E4F2D}" srcOrd="0" destOrd="0" presId="urn:microsoft.com/office/officeart/2005/8/layout/vList5"/>
    <dgm:cxn modelId="{0234F891-715D-4031-8F88-10633C7215D0}" srcId="{E4F0D976-4CEF-4EFD-B6D5-31989E6384A5}" destId="{810A9442-5993-4BD2-801C-A2012BB88F43}" srcOrd="2" destOrd="0" parTransId="{F7275A19-DED1-4FA3-BBB2-63F189D787D5}" sibTransId="{41BF5740-1115-435C-AE1F-90FF1AF8FEEC}"/>
    <dgm:cxn modelId="{EA1BA694-ED91-4DDB-B4F6-EFEC813A95FD}" type="presOf" srcId="{810A9442-5993-4BD2-801C-A2012BB88F43}" destId="{B7AC1D93-E0DE-44BB-907F-206F71355720}" srcOrd="0" destOrd="2" presId="urn:microsoft.com/office/officeart/2005/8/layout/vList5"/>
    <dgm:cxn modelId="{C925E198-A521-4EA8-94A3-8A7737054660}" srcId="{E4F0D976-4CEF-4EFD-B6D5-31989E6384A5}" destId="{85CBBD2E-7D06-4173-8C92-EA7A357B745E}" srcOrd="0" destOrd="0" parTransId="{78784A7D-9555-438B-B367-F1CD89E86446}" sibTransId="{1AAACBF1-7165-41A4-B2D6-7A8919A73791}"/>
    <dgm:cxn modelId="{2AEB45A0-36BB-4A66-9914-9931D17E5CB9}" srcId="{E4F0D976-4CEF-4EFD-B6D5-31989E6384A5}" destId="{31F7D8D1-6CC5-49AF-B602-16CF2AC2FE69}" srcOrd="1" destOrd="0" parTransId="{F4CAA457-D08C-4457-A547-DBA629972ADF}" sibTransId="{8A9B39CB-F8B7-45A2-BDF7-5410D9FDEEDE}"/>
    <dgm:cxn modelId="{7B20D6B4-58BD-4E7C-9E88-9B61AA739B80}" srcId="{EF5E54F2-22C6-404D-9181-2BB23A499066}" destId="{B84793B5-F7BD-4F80-9938-9B1C81429FE8}" srcOrd="0" destOrd="0" parTransId="{D207C221-7EF2-4258-9DFA-BF4C7775BFBE}" sibTransId="{4BB59837-0785-4516-B30A-DAFB3D462CF8}"/>
    <dgm:cxn modelId="{5AD1F7CC-C36B-440A-BD0A-D6C274D56F54}" type="presOf" srcId="{B84793B5-F7BD-4F80-9938-9B1C81429FE8}" destId="{FE2A26EE-4C9B-4F34-8855-09A870422071}" srcOrd="0" destOrd="0" presId="urn:microsoft.com/office/officeart/2005/8/layout/vList5"/>
    <dgm:cxn modelId="{269537D6-F589-46DE-998D-6EF8B6F87F5E}" type="presOf" srcId="{C565E935-D358-4837-B2AF-D4326B890D63}" destId="{B7AC1D93-E0DE-44BB-907F-206F71355720}" srcOrd="0" destOrd="3" presId="urn:microsoft.com/office/officeart/2005/8/layout/vList5"/>
    <dgm:cxn modelId="{642B2FDB-FD6E-4269-8BB8-8FF3BD5B61FE}" srcId="{E4F0D976-4CEF-4EFD-B6D5-31989E6384A5}" destId="{C565E935-D358-4837-B2AF-D4326B890D63}" srcOrd="3" destOrd="0" parTransId="{811ECF86-A982-443A-92C8-61826BDCFC13}" sibTransId="{08BF0798-6BC3-4949-9E69-C4CB67ED2A9C}"/>
    <dgm:cxn modelId="{BAE906E3-B60B-456F-B067-8623D76B9D5A}" type="presOf" srcId="{BB9D13E6-F0AA-4EB5-8D30-3CC7B2DF283D}" destId="{6BC25F55-29BA-4D9A-A4E7-99CA4D52B9CF}" srcOrd="0" destOrd="1" presId="urn:microsoft.com/office/officeart/2005/8/layout/vList5"/>
    <dgm:cxn modelId="{1C0FFBEB-4807-46F7-813E-C8623188E839}" type="presOf" srcId="{2695D9F0-8152-4D38-854A-38C1D6D35F48}" destId="{B7AC1D93-E0DE-44BB-907F-206F71355720}" srcOrd="0" destOrd="5" presId="urn:microsoft.com/office/officeart/2005/8/layout/vList5"/>
    <dgm:cxn modelId="{D3C8D3FC-82A1-4367-87E5-78EF94AE9466}" type="presOf" srcId="{EF98C195-4E2C-4BDA-A28E-EE88EED99163}" destId="{B7AC1D93-E0DE-44BB-907F-206F71355720}" srcOrd="0" destOrd="4" presId="urn:microsoft.com/office/officeart/2005/8/layout/vList5"/>
    <dgm:cxn modelId="{AB38245C-43B0-47FB-8B5E-311D5CAC9AAE}" type="presParOf" srcId="{79F61929-44E1-4BA2-9106-BC64517E4F2D}" destId="{E698003B-0E01-458A-8767-F6B02EB0A32D}" srcOrd="0" destOrd="0" presId="urn:microsoft.com/office/officeart/2005/8/layout/vList5"/>
    <dgm:cxn modelId="{1ECA0668-6A74-4B72-991C-33A2E8356EEF}" type="presParOf" srcId="{E698003B-0E01-458A-8767-F6B02EB0A32D}" destId="{FE2A26EE-4C9B-4F34-8855-09A870422071}" srcOrd="0" destOrd="0" presId="urn:microsoft.com/office/officeart/2005/8/layout/vList5"/>
    <dgm:cxn modelId="{9225A421-627A-4473-B965-3AF1B5957ADF}" type="presParOf" srcId="{E698003B-0E01-458A-8767-F6B02EB0A32D}" destId="{6BC25F55-29BA-4D9A-A4E7-99CA4D52B9CF}" srcOrd="1" destOrd="0" presId="urn:microsoft.com/office/officeart/2005/8/layout/vList5"/>
    <dgm:cxn modelId="{EF252BE1-9035-4F42-8CF2-40C099A13A23}" type="presParOf" srcId="{79F61929-44E1-4BA2-9106-BC64517E4F2D}" destId="{964F87E0-F146-4EFE-8EB6-7E8F22346DBA}" srcOrd="1" destOrd="0" presId="urn:microsoft.com/office/officeart/2005/8/layout/vList5"/>
    <dgm:cxn modelId="{C20DF246-0CF9-4BC7-8F41-6E3E7BCE2057}" type="presParOf" srcId="{79F61929-44E1-4BA2-9106-BC64517E4F2D}" destId="{2E853A81-F87E-4F21-858A-267E71E93FD2}" srcOrd="2" destOrd="0" presId="urn:microsoft.com/office/officeart/2005/8/layout/vList5"/>
    <dgm:cxn modelId="{70BD4AE9-AD98-4012-A501-4512F57C1BA6}" type="presParOf" srcId="{2E853A81-F87E-4F21-858A-267E71E93FD2}" destId="{13C80693-73C6-45A3-AE82-CF0DAF63B682}" srcOrd="0" destOrd="0" presId="urn:microsoft.com/office/officeart/2005/8/layout/vList5"/>
    <dgm:cxn modelId="{52EEF054-F4A6-4236-AC5B-7951B2C1FFF5}" type="presParOf" srcId="{2E853A81-F87E-4F21-858A-267E71E93FD2}" destId="{B7AC1D93-E0DE-44BB-907F-206F7135572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8144FEA-8A33-4B69-8A07-F24540224CF4}" type="doc">
      <dgm:prSet loTypeId="urn:microsoft.com/office/officeart/2008/layout/RadialCluster" loCatId="cycle" qsTypeId="urn:microsoft.com/office/officeart/2005/8/quickstyle/3d1" qsCatId="3D" csTypeId="urn:microsoft.com/office/officeart/2005/8/colors/accent3_3" csCatId="accent3" phldr="1"/>
      <dgm:spPr/>
      <dgm:t>
        <a:bodyPr/>
        <a:lstStyle/>
        <a:p>
          <a:endParaRPr lang="en-US"/>
        </a:p>
      </dgm:t>
    </dgm:pt>
    <dgm:pt modelId="{D228EA10-8333-4DC4-B91C-9DDFC64937CA}">
      <dgm:prSet phldrT="[Text]"/>
      <dgm:spPr>
        <a:solidFill>
          <a:srgbClr val="3333CC"/>
        </a:solidFill>
      </dgm:spPr>
      <dgm:t>
        <a:bodyPr/>
        <a:lstStyle/>
        <a:p>
          <a:r>
            <a:rPr lang="en-US" dirty="0"/>
            <a:t>Plan </a:t>
          </a:r>
        </a:p>
      </dgm:t>
    </dgm:pt>
    <dgm:pt modelId="{11FCD1E3-2653-4E5F-B32A-D90964A2E900}" type="parTrans" cxnId="{0026D4DA-60E9-4145-98EE-D9472BFAEE41}">
      <dgm:prSet/>
      <dgm:spPr/>
      <dgm:t>
        <a:bodyPr/>
        <a:lstStyle/>
        <a:p>
          <a:endParaRPr lang="en-US"/>
        </a:p>
      </dgm:t>
    </dgm:pt>
    <dgm:pt modelId="{BB5B089E-3ADC-4643-ABA5-DEC7B8231645}" type="sibTrans" cxnId="{0026D4DA-60E9-4145-98EE-D9472BFAEE41}">
      <dgm:prSet/>
      <dgm:spPr/>
      <dgm:t>
        <a:bodyPr/>
        <a:lstStyle/>
        <a:p>
          <a:endParaRPr lang="en-US"/>
        </a:p>
      </dgm:t>
    </dgm:pt>
    <dgm:pt modelId="{E5CB49AD-03A1-422D-8380-7F158C2C2FE9}">
      <dgm:prSet phldrT="[Text]"/>
      <dgm:spPr>
        <a:solidFill>
          <a:srgbClr val="015589"/>
        </a:solidFill>
      </dgm:spPr>
      <dgm:t>
        <a:bodyPr/>
        <a:lstStyle/>
        <a:p>
          <a:r>
            <a:rPr lang="en-US" altLang="en-US" dirty="0"/>
            <a:t>Fiduciary B remits premiums</a:t>
          </a:r>
          <a:endParaRPr lang="en-US" dirty="0"/>
        </a:p>
      </dgm:t>
    </dgm:pt>
    <dgm:pt modelId="{939C6773-BA3B-4D89-AE60-21BD6333F9A3}" type="parTrans" cxnId="{1BA3259F-930F-4EC4-AE67-B08CD0F7C482}">
      <dgm:prSet/>
      <dgm:spPr/>
      <dgm:t>
        <a:bodyPr/>
        <a:lstStyle/>
        <a:p>
          <a:endParaRPr lang="en-US"/>
        </a:p>
      </dgm:t>
    </dgm:pt>
    <dgm:pt modelId="{BA230C80-C4DB-4FA6-81BF-864B45861909}" type="sibTrans" cxnId="{1BA3259F-930F-4EC4-AE67-B08CD0F7C482}">
      <dgm:prSet/>
      <dgm:spPr/>
      <dgm:t>
        <a:bodyPr/>
        <a:lstStyle/>
        <a:p>
          <a:endParaRPr lang="en-US"/>
        </a:p>
      </dgm:t>
    </dgm:pt>
    <dgm:pt modelId="{A4869B5D-218E-48F0-91CE-8AD2C3192803}">
      <dgm:prSet phldrT="[Text]"/>
      <dgm:spPr>
        <a:solidFill>
          <a:srgbClr val="015589"/>
        </a:solidFill>
      </dgm:spPr>
      <dgm:t>
        <a:bodyPr/>
        <a:lstStyle/>
        <a:p>
          <a:r>
            <a:rPr lang="en-US" altLang="en-US" dirty="0"/>
            <a:t>Fiduciary C makes claim determinations</a:t>
          </a:r>
          <a:endParaRPr lang="en-US" dirty="0"/>
        </a:p>
      </dgm:t>
    </dgm:pt>
    <dgm:pt modelId="{3D988262-A5D6-4B6D-B0E6-A28B1FBFFE19}" type="parTrans" cxnId="{F442EB99-7721-4DF4-9910-D0FDBE808F43}">
      <dgm:prSet/>
      <dgm:spPr/>
      <dgm:t>
        <a:bodyPr/>
        <a:lstStyle/>
        <a:p>
          <a:endParaRPr lang="en-US"/>
        </a:p>
      </dgm:t>
    </dgm:pt>
    <dgm:pt modelId="{D95701DC-63F7-4887-848A-C4E0621F0310}" type="sibTrans" cxnId="{F442EB99-7721-4DF4-9910-D0FDBE808F43}">
      <dgm:prSet/>
      <dgm:spPr/>
      <dgm:t>
        <a:bodyPr/>
        <a:lstStyle/>
        <a:p>
          <a:endParaRPr lang="en-US"/>
        </a:p>
      </dgm:t>
    </dgm:pt>
    <dgm:pt modelId="{5071535D-4DDA-4CB8-95D4-0E8939191C39}">
      <dgm:prSet/>
      <dgm:spPr>
        <a:solidFill>
          <a:srgbClr val="015589"/>
        </a:solidFill>
      </dgm:spPr>
      <dgm:t>
        <a:bodyPr/>
        <a:lstStyle/>
        <a:p>
          <a:r>
            <a:rPr lang="en-US" altLang="en-US" dirty="0"/>
            <a:t>Fiduciary A selects service providers</a:t>
          </a:r>
        </a:p>
      </dgm:t>
    </dgm:pt>
    <dgm:pt modelId="{97FC9A99-699E-4435-9555-5E869E31B5A8}" type="parTrans" cxnId="{5F48490A-1803-4CFA-8113-00F05BF79F19}">
      <dgm:prSet/>
      <dgm:spPr/>
      <dgm:t>
        <a:bodyPr/>
        <a:lstStyle/>
        <a:p>
          <a:endParaRPr lang="en-US"/>
        </a:p>
      </dgm:t>
    </dgm:pt>
    <dgm:pt modelId="{E4BF6E5A-7AA6-4628-ADFD-3FAE97C76271}" type="sibTrans" cxnId="{5F48490A-1803-4CFA-8113-00F05BF79F19}">
      <dgm:prSet/>
      <dgm:spPr/>
      <dgm:t>
        <a:bodyPr/>
        <a:lstStyle/>
        <a:p>
          <a:endParaRPr lang="en-US"/>
        </a:p>
      </dgm:t>
    </dgm:pt>
    <dgm:pt modelId="{7493AF0E-EA08-4F26-830B-20B26A2B792C}" type="pres">
      <dgm:prSet presAssocID="{E8144FEA-8A33-4B69-8A07-F24540224CF4}" presName="Name0" presStyleCnt="0">
        <dgm:presLayoutVars>
          <dgm:chMax val="1"/>
          <dgm:chPref val="1"/>
          <dgm:dir/>
          <dgm:animOne val="branch"/>
          <dgm:animLvl val="lvl"/>
        </dgm:presLayoutVars>
      </dgm:prSet>
      <dgm:spPr/>
    </dgm:pt>
    <dgm:pt modelId="{C12B923E-57DF-436A-8C92-D29898CE102D}" type="pres">
      <dgm:prSet presAssocID="{D228EA10-8333-4DC4-B91C-9DDFC64937CA}" presName="singleCycle" presStyleCnt="0"/>
      <dgm:spPr/>
    </dgm:pt>
    <dgm:pt modelId="{E6088AD2-DE9A-4927-8ACA-12F0DA9AE944}" type="pres">
      <dgm:prSet presAssocID="{D228EA10-8333-4DC4-B91C-9DDFC64937CA}" presName="singleCenter" presStyleLbl="node1" presStyleIdx="0" presStyleCnt="4" custLinFactNeighborX="-195" custLinFactNeighborY="-9016">
        <dgm:presLayoutVars>
          <dgm:chMax val="7"/>
          <dgm:chPref val="7"/>
        </dgm:presLayoutVars>
      </dgm:prSet>
      <dgm:spPr/>
    </dgm:pt>
    <dgm:pt modelId="{7E59B8CC-26F7-4398-96B1-4E1343EA78F0}" type="pres">
      <dgm:prSet presAssocID="{939C6773-BA3B-4D89-AE60-21BD6333F9A3}" presName="Name56" presStyleLbl="parChTrans1D2" presStyleIdx="0" presStyleCnt="3"/>
      <dgm:spPr/>
    </dgm:pt>
    <dgm:pt modelId="{C21956F3-34FD-40AE-A712-11F2C6719AA3}" type="pres">
      <dgm:prSet presAssocID="{E5CB49AD-03A1-422D-8380-7F158C2C2FE9}" presName="text0" presStyleLbl="node1" presStyleIdx="1" presStyleCnt="4" custScaleX="318742" custScaleY="129109" custRadScaleRad="104935" custRadScaleInc="1188">
        <dgm:presLayoutVars>
          <dgm:bulletEnabled val="1"/>
        </dgm:presLayoutVars>
      </dgm:prSet>
      <dgm:spPr/>
    </dgm:pt>
    <dgm:pt modelId="{2C30736A-A4B7-4F33-99E7-F9CD2A2C623E}" type="pres">
      <dgm:prSet presAssocID="{97FC9A99-699E-4435-9555-5E869E31B5A8}" presName="Name56" presStyleLbl="parChTrans1D2" presStyleIdx="1" presStyleCnt="3"/>
      <dgm:spPr/>
    </dgm:pt>
    <dgm:pt modelId="{A57B18A1-C034-49A3-9C88-A76E913DA97C}" type="pres">
      <dgm:prSet presAssocID="{5071535D-4DDA-4CB8-95D4-0E8939191C39}" presName="text0" presStyleLbl="node1" presStyleIdx="2" presStyleCnt="4" custScaleX="334668" custScaleY="130477">
        <dgm:presLayoutVars>
          <dgm:bulletEnabled val="1"/>
        </dgm:presLayoutVars>
      </dgm:prSet>
      <dgm:spPr/>
    </dgm:pt>
    <dgm:pt modelId="{8F53D708-5971-4CA2-81F8-617FCB3439E8}" type="pres">
      <dgm:prSet presAssocID="{3D988262-A5D6-4B6D-B0E6-A28B1FBFFE19}" presName="Name56" presStyleLbl="parChTrans1D2" presStyleIdx="2" presStyleCnt="3"/>
      <dgm:spPr/>
    </dgm:pt>
    <dgm:pt modelId="{C1BB3A97-884E-494D-9FA1-6AE3EFC0761C}" type="pres">
      <dgm:prSet presAssocID="{A4869B5D-218E-48F0-91CE-8AD2C3192803}" presName="text0" presStyleLbl="node1" presStyleIdx="3" presStyleCnt="4" custScaleX="371199" custScaleY="132756">
        <dgm:presLayoutVars>
          <dgm:bulletEnabled val="1"/>
        </dgm:presLayoutVars>
      </dgm:prSet>
      <dgm:spPr/>
    </dgm:pt>
  </dgm:ptLst>
  <dgm:cxnLst>
    <dgm:cxn modelId="{5F48490A-1803-4CFA-8113-00F05BF79F19}" srcId="{D228EA10-8333-4DC4-B91C-9DDFC64937CA}" destId="{5071535D-4DDA-4CB8-95D4-0E8939191C39}" srcOrd="1" destOrd="0" parTransId="{97FC9A99-699E-4435-9555-5E869E31B5A8}" sibTransId="{E4BF6E5A-7AA6-4628-ADFD-3FAE97C76271}"/>
    <dgm:cxn modelId="{5D430A0F-5A77-4F83-ABB1-1CB69D75C88B}" type="presOf" srcId="{A4869B5D-218E-48F0-91CE-8AD2C3192803}" destId="{C1BB3A97-884E-494D-9FA1-6AE3EFC0761C}" srcOrd="0" destOrd="0" presId="urn:microsoft.com/office/officeart/2008/layout/RadialCluster"/>
    <dgm:cxn modelId="{05F73344-39F0-4AA5-83F8-DDDCA6FADF48}" type="presOf" srcId="{3D988262-A5D6-4B6D-B0E6-A28B1FBFFE19}" destId="{8F53D708-5971-4CA2-81F8-617FCB3439E8}" srcOrd="0" destOrd="0" presId="urn:microsoft.com/office/officeart/2008/layout/RadialCluster"/>
    <dgm:cxn modelId="{619A7C64-E182-4F6B-A2C2-6EA720221848}" type="presOf" srcId="{D228EA10-8333-4DC4-B91C-9DDFC64937CA}" destId="{E6088AD2-DE9A-4927-8ACA-12F0DA9AE944}" srcOrd="0" destOrd="0" presId="urn:microsoft.com/office/officeart/2008/layout/RadialCluster"/>
    <dgm:cxn modelId="{F442EB99-7721-4DF4-9910-D0FDBE808F43}" srcId="{D228EA10-8333-4DC4-B91C-9DDFC64937CA}" destId="{A4869B5D-218E-48F0-91CE-8AD2C3192803}" srcOrd="2" destOrd="0" parTransId="{3D988262-A5D6-4B6D-B0E6-A28B1FBFFE19}" sibTransId="{D95701DC-63F7-4887-848A-C4E0621F0310}"/>
    <dgm:cxn modelId="{1BA3259F-930F-4EC4-AE67-B08CD0F7C482}" srcId="{D228EA10-8333-4DC4-B91C-9DDFC64937CA}" destId="{E5CB49AD-03A1-422D-8380-7F158C2C2FE9}" srcOrd="0" destOrd="0" parTransId="{939C6773-BA3B-4D89-AE60-21BD6333F9A3}" sibTransId="{BA230C80-C4DB-4FA6-81BF-864B45861909}"/>
    <dgm:cxn modelId="{D6FF25B1-CAF1-48DB-BC3C-138757C530EA}" type="presOf" srcId="{E8144FEA-8A33-4B69-8A07-F24540224CF4}" destId="{7493AF0E-EA08-4F26-830B-20B26A2B792C}" srcOrd="0" destOrd="0" presId="urn:microsoft.com/office/officeart/2008/layout/RadialCluster"/>
    <dgm:cxn modelId="{9AA546B9-5204-47D6-B49F-51AF07027E43}" type="presOf" srcId="{E5CB49AD-03A1-422D-8380-7F158C2C2FE9}" destId="{C21956F3-34FD-40AE-A712-11F2C6719AA3}" srcOrd="0" destOrd="0" presId="urn:microsoft.com/office/officeart/2008/layout/RadialCluster"/>
    <dgm:cxn modelId="{FA6275BF-2B9F-4370-9663-E62943AF16DD}" type="presOf" srcId="{5071535D-4DDA-4CB8-95D4-0E8939191C39}" destId="{A57B18A1-C034-49A3-9C88-A76E913DA97C}" srcOrd="0" destOrd="0" presId="urn:microsoft.com/office/officeart/2008/layout/RadialCluster"/>
    <dgm:cxn modelId="{407CE7C3-FCE9-45B6-9D2F-550476EF54D4}" type="presOf" srcId="{97FC9A99-699E-4435-9555-5E869E31B5A8}" destId="{2C30736A-A4B7-4F33-99E7-F9CD2A2C623E}" srcOrd="0" destOrd="0" presId="urn:microsoft.com/office/officeart/2008/layout/RadialCluster"/>
    <dgm:cxn modelId="{0026D4DA-60E9-4145-98EE-D9472BFAEE41}" srcId="{E8144FEA-8A33-4B69-8A07-F24540224CF4}" destId="{D228EA10-8333-4DC4-B91C-9DDFC64937CA}" srcOrd="0" destOrd="0" parTransId="{11FCD1E3-2653-4E5F-B32A-D90964A2E900}" sibTransId="{BB5B089E-3ADC-4643-ABA5-DEC7B8231645}"/>
    <dgm:cxn modelId="{5D5CE7E4-8042-4024-9DC3-E6140F2C8139}" type="presOf" srcId="{939C6773-BA3B-4D89-AE60-21BD6333F9A3}" destId="{7E59B8CC-26F7-4398-96B1-4E1343EA78F0}" srcOrd="0" destOrd="0" presId="urn:microsoft.com/office/officeart/2008/layout/RadialCluster"/>
    <dgm:cxn modelId="{4CE4832F-787A-444D-893A-AFD5D33F643D}" type="presParOf" srcId="{7493AF0E-EA08-4F26-830B-20B26A2B792C}" destId="{C12B923E-57DF-436A-8C92-D29898CE102D}" srcOrd="0" destOrd="0" presId="urn:microsoft.com/office/officeart/2008/layout/RadialCluster"/>
    <dgm:cxn modelId="{1CA62537-0F9A-4B2F-A148-21B3B84A8039}" type="presParOf" srcId="{C12B923E-57DF-436A-8C92-D29898CE102D}" destId="{E6088AD2-DE9A-4927-8ACA-12F0DA9AE944}" srcOrd="0" destOrd="0" presId="urn:microsoft.com/office/officeart/2008/layout/RadialCluster"/>
    <dgm:cxn modelId="{73413900-61E3-491C-9FFD-0DD7E7068C95}" type="presParOf" srcId="{C12B923E-57DF-436A-8C92-D29898CE102D}" destId="{7E59B8CC-26F7-4398-96B1-4E1343EA78F0}" srcOrd="1" destOrd="0" presId="urn:microsoft.com/office/officeart/2008/layout/RadialCluster"/>
    <dgm:cxn modelId="{E6031581-27DD-47E0-BE8C-7E201559584C}" type="presParOf" srcId="{C12B923E-57DF-436A-8C92-D29898CE102D}" destId="{C21956F3-34FD-40AE-A712-11F2C6719AA3}" srcOrd="2" destOrd="0" presId="urn:microsoft.com/office/officeart/2008/layout/RadialCluster"/>
    <dgm:cxn modelId="{885F7B7C-0411-4470-A717-DED926897650}" type="presParOf" srcId="{C12B923E-57DF-436A-8C92-D29898CE102D}" destId="{2C30736A-A4B7-4F33-99E7-F9CD2A2C623E}" srcOrd="3" destOrd="0" presId="urn:microsoft.com/office/officeart/2008/layout/RadialCluster"/>
    <dgm:cxn modelId="{E7975B80-0F80-4770-AFC3-C0576068FADF}" type="presParOf" srcId="{C12B923E-57DF-436A-8C92-D29898CE102D}" destId="{A57B18A1-C034-49A3-9C88-A76E913DA97C}" srcOrd="4" destOrd="0" presId="urn:microsoft.com/office/officeart/2008/layout/RadialCluster"/>
    <dgm:cxn modelId="{5D86DD5C-0E9E-4214-B914-70ACD46EEF31}" type="presParOf" srcId="{C12B923E-57DF-436A-8C92-D29898CE102D}" destId="{8F53D708-5971-4CA2-81F8-617FCB3439E8}" srcOrd="5" destOrd="0" presId="urn:microsoft.com/office/officeart/2008/layout/RadialCluster"/>
    <dgm:cxn modelId="{D398EF98-F411-49B0-8067-BB024270E674}" type="presParOf" srcId="{C12B923E-57DF-436A-8C92-D29898CE102D}" destId="{C1BB3A97-884E-494D-9FA1-6AE3EFC0761C}"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221DD9B-38C7-4464-9E77-4B2AD09BF13D}" type="doc">
      <dgm:prSet loTypeId="urn:microsoft.com/office/officeart/2005/8/layout/radial5" loCatId="relationship" qsTypeId="urn:microsoft.com/office/officeart/2005/8/quickstyle/3d1" qsCatId="3D" csTypeId="urn:microsoft.com/office/officeart/2005/8/colors/accent1_2" csCatId="accent1" phldr="1"/>
      <dgm:spPr/>
      <dgm:t>
        <a:bodyPr/>
        <a:lstStyle/>
        <a:p>
          <a:endParaRPr lang="en-US"/>
        </a:p>
      </dgm:t>
    </dgm:pt>
    <dgm:pt modelId="{E21B6831-1AFA-44BB-8E6E-D5F3C998CF0E}">
      <dgm:prSet/>
      <dgm:spPr>
        <a:solidFill>
          <a:schemeClr val="accent1">
            <a:lumMod val="75000"/>
          </a:schemeClr>
        </a:solidFill>
      </dgm:spPr>
      <dgm:t>
        <a:bodyPr/>
        <a:lstStyle/>
        <a:p>
          <a:pPr rtl="0"/>
          <a:r>
            <a:rPr lang="en-US" dirty="0">
              <a:effectLst>
                <a:outerShdw blurRad="38100" dist="38100" dir="2700000" algn="tl">
                  <a:srgbClr val="000000">
                    <a:alpha val="43137"/>
                  </a:srgbClr>
                </a:outerShdw>
              </a:effectLst>
            </a:rPr>
            <a:t>Party in interest (PII)</a:t>
          </a:r>
        </a:p>
      </dgm:t>
    </dgm:pt>
    <dgm:pt modelId="{84C6C186-7F63-46F6-938D-CBD133CF06FD}" type="parTrans" cxnId="{985F8AD3-93FC-441C-A482-BCC3F5879030}">
      <dgm:prSet/>
      <dgm:spPr/>
      <dgm:t>
        <a:bodyPr/>
        <a:lstStyle/>
        <a:p>
          <a:endParaRPr lang="en-US"/>
        </a:p>
      </dgm:t>
    </dgm:pt>
    <dgm:pt modelId="{20036C48-4430-4C47-82AF-9DA96773DC55}" type="sibTrans" cxnId="{985F8AD3-93FC-441C-A482-BCC3F5879030}">
      <dgm:prSet/>
      <dgm:spPr/>
      <dgm:t>
        <a:bodyPr/>
        <a:lstStyle/>
        <a:p>
          <a:endParaRPr lang="en-US"/>
        </a:p>
      </dgm:t>
    </dgm:pt>
    <dgm:pt modelId="{8C9AA371-9427-483A-A7A7-DF6AD48558A0}">
      <dgm:prSet custT="1"/>
      <dgm:spPr>
        <a:solidFill>
          <a:srgbClr val="3333CC"/>
        </a:solidFill>
      </dgm:spPr>
      <dgm:t>
        <a:bodyPr/>
        <a:lstStyle/>
        <a:p>
          <a:pPr rtl="0"/>
          <a:r>
            <a:rPr lang="en-US" sz="1800" b="1" dirty="0">
              <a:effectLst>
                <a:outerShdw blurRad="38100" dist="38100" dir="2700000" algn="tl">
                  <a:srgbClr val="000000">
                    <a:alpha val="43137"/>
                  </a:srgbClr>
                </a:outerShdw>
              </a:effectLst>
            </a:rPr>
            <a:t>Relatives of fiduciaries</a:t>
          </a:r>
        </a:p>
      </dgm:t>
    </dgm:pt>
    <dgm:pt modelId="{CD225633-9C7F-448E-8B91-AA0E3DB92959}" type="parTrans" cxnId="{06519033-4427-4C41-AB34-38E683CA3319}">
      <dgm:prSet/>
      <dgm:spPr>
        <a:solidFill>
          <a:schemeClr val="accent2">
            <a:lumMod val="75000"/>
          </a:schemeClr>
        </a:solidFill>
      </dgm:spPr>
      <dgm:t>
        <a:bodyPr/>
        <a:lstStyle/>
        <a:p>
          <a:endParaRPr lang="en-US"/>
        </a:p>
      </dgm:t>
    </dgm:pt>
    <dgm:pt modelId="{DD157087-3B5C-4C27-B3CF-283CEEDB0352}" type="sibTrans" cxnId="{06519033-4427-4C41-AB34-38E683CA3319}">
      <dgm:prSet/>
      <dgm:spPr/>
      <dgm:t>
        <a:bodyPr/>
        <a:lstStyle/>
        <a:p>
          <a:endParaRPr lang="en-US"/>
        </a:p>
      </dgm:t>
    </dgm:pt>
    <dgm:pt modelId="{4171CD55-9597-4938-9D0D-41502DEADBCA}">
      <dgm:prSet custT="1"/>
      <dgm:spPr>
        <a:solidFill>
          <a:srgbClr val="3333CC"/>
        </a:solidFill>
      </dgm:spPr>
      <dgm:t>
        <a:bodyPr/>
        <a:lstStyle/>
        <a:p>
          <a:pPr rtl="0"/>
          <a:r>
            <a:rPr lang="en-US" sz="1800" b="1" dirty="0">
              <a:effectLst>
                <a:outerShdw blurRad="38100" dist="38100" dir="2700000" algn="tl">
                  <a:srgbClr val="000000">
                    <a:alpha val="43137"/>
                  </a:srgbClr>
                </a:outerShdw>
              </a:effectLst>
            </a:rPr>
            <a:t>Related companies</a:t>
          </a:r>
        </a:p>
      </dgm:t>
    </dgm:pt>
    <dgm:pt modelId="{89327AC5-075A-4BAD-9183-6012F27FFE7D}" type="parTrans" cxnId="{E5FA3E67-1262-497E-857D-0A15B414DD3D}">
      <dgm:prSet/>
      <dgm:spPr>
        <a:solidFill>
          <a:schemeClr val="accent2">
            <a:lumMod val="75000"/>
          </a:schemeClr>
        </a:solidFill>
      </dgm:spPr>
      <dgm:t>
        <a:bodyPr/>
        <a:lstStyle/>
        <a:p>
          <a:endParaRPr lang="en-US"/>
        </a:p>
      </dgm:t>
    </dgm:pt>
    <dgm:pt modelId="{87981D78-09AB-4FEF-8C5E-71FEAA62DF74}" type="sibTrans" cxnId="{E5FA3E67-1262-497E-857D-0A15B414DD3D}">
      <dgm:prSet/>
      <dgm:spPr/>
      <dgm:t>
        <a:bodyPr/>
        <a:lstStyle/>
        <a:p>
          <a:endParaRPr lang="en-US"/>
        </a:p>
      </dgm:t>
    </dgm:pt>
    <dgm:pt modelId="{A09F93F5-EE1F-4908-ADE3-A2002DC94CC0}">
      <dgm:prSet custT="1"/>
      <dgm:spPr>
        <a:solidFill>
          <a:srgbClr val="3333CC"/>
        </a:solidFill>
      </dgm:spPr>
      <dgm:t>
        <a:bodyPr/>
        <a:lstStyle/>
        <a:p>
          <a:pPr rtl="0"/>
          <a:r>
            <a:rPr lang="en-US" sz="1800" b="1" dirty="0">
              <a:effectLst>
                <a:outerShdw blurRad="38100" dist="38100" dir="2700000" algn="tl">
                  <a:srgbClr val="000000">
                    <a:alpha val="43137"/>
                  </a:srgbClr>
                </a:outerShdw>
              </a:effectLst>
            </a:rPr>
            <a:t>Fiduciaries</a:t>
          </a:r>
        </a:p>
      </dgm:t>
    </dgm:pt>
    <dgm:pt modelId="{F68A85EE-C11F-4727-8197-B1F4CB76696B}" type="parTrans" cxnId="{44EBDB6C-82D6-4D78-94FC-CBE8910C1AD9}">
      <dgm:prSet/>
      <dgm:spPr>
        <a:solidFill>
          <a:schemeClr val="accent2">
            <a:lumMod val="75000"/>
          </a:schemeClr>
        </a:solidFill>
      </dgm:spPr>
      <dgm:t>
        <a:bodyPr/>
        <a:lstStyle/>
        <a:p>
          <a:endParaRPr lang="en-US"/>
        </a:p>
      </dgm:t>
    </dgm:pt>
    <dgm:pt modelId="{E3389716-5A14-433D-B7A5-8FAA0CDEF171}" type="sibTrans" cxnId="{44EBDB6C-82D6-4D78-94FC-CBE8910C1AD9}">
      <dgm:prSet/>
      <dgm:spPr/>
      <dgm:t>
        <a:bodyPr/>
        <a:lstStyle/>
        <a:p>
          <a:endParaRPr lang="en-US"/>
        </a:p>
      </dgm:t>
    </dgm:pt>
    <dgm:pt modelId="{38284211-2D04-4ED6-98CC-661260064FFC}">
      <dgm:prSet custT="1"/>
      <dgm:spPr>
        <a:solidFill>
          <a:srgbClr val="3333CC"/>
        </a:solidFill>
      </dgm:spPr>
      <dgm:t>
        <a:bodyPr/>
        <a:lstStyle/>
        <a:p>
          <a:pPr rtl="0"/>
          <a:r>
            <a:rPr lang="en-US" sz="1600" dirty="0"/>
            <a:t>Officers, employees &amp; owners</a:t>
          </a:r>
        </a:p>
      </dgm:t>
    </dgm:pt>
    <dgm:pt modelId="{F68C1BCD-790F-4EC2-B670-D14B4240700C}" type="parTrans" cxnId="{0266CA56-2A2D-4A12-A281-BD50F8664322}">
      <dgm:prSet/>
      <dgm:spPr/>
      <dgm:t>
        <a:bodyPr/>
        <a:lstStyle/>
        <a:p>
          <a:endParaRPr lang="en-US"/>
        </a:p>
      </dgm:t>
    </dgm:pt>
    <dgm:pt modelId="{95E6DA58-E7E5-4074-821A-FF2143C1BC55}" type="sibTrans" cxnId="{0266CA56-2A2D-4A12-A281-BD50F8664322}">
      <dgm:prSet/>
      <dgm:spPr/>
      <dgm:t>
        <a:bodyPr/>
        <a:lstStyle/>
        <a:p>
          <a:endParaRPr lang="en-US"/>
        </a:p>
      </dgm:t>
    </dgm:pt>
    <dgm:pt modelId="{E805D290-3B9D-40E1-BD9D-0F24FB58B567}">
      <dgm:prSet custT="1"/>
      <dgm:spPr>
        <a:solidFill>
          <a:srgbClr val="3333CC"/>
        </a:solidFill>
      </dgm:spPr>
      <dgm:t>
        <a:bodyPr/>
        <a:lstStyle/>
        <a:p>
          <a:pPr rtl="0"/>
          <a:r>
            <a:rPr lang="en-US" sz="1600" dirty="0"/>
            <a:t>Sponsoring employer/union</a:t>
          </a:r>
        </a:p>
      </dgm:t>
    </dgm:pt>
    <dgm:pt modelId="{9EDD744B-5653-4AD0-A276-F629D571C013}" type="parTrans" cxnId="{68B3699D-4161-4039-BDCE-091B34AA7DFE}">
      <dgm:prSet/>
      <dgm:spPr>
        <a:solidFill>
          <a:schemeClr val="accent2">
            <a:lumMod val="75000"/>
          </a:schemeClr>
        </a:solidFill>
      </dgm:spPr>
      <dgm:t>
        <a:bodyPr/>
        <a:lstStyle/>
        <a:p>
          <a:endParaRPr lang="en-US"/>
        </a:p>
      </dgm:t>
    </dgm:pt>
    <dgm:pt modelId="{A1FC33C6-B146-4154-A192-5F828E9DD8D2}" type="sibTrans" cxnId="{68B3699D-4161-4039-BDCE-091B34AA7DFE}">
      <dgm:prSet/>
      <dgm:spPr/>
      <dgm:t>
        <a:bodyPr/>
        <a:lstStyle/>
        <a:p>
          <a:endParaRPr lang="en-US"/>
        </a:p>
      </dgm:t>
    </dgm:pt>
    <dgm:pt modelId="{29F15AD9-A480-4162-9ED2-10613BF45140}">
      <dgm:prSet custT="1"/>
      <dgm:spPr>
        <a:solidFill>
          <a:srgbClr val="3333CC"/>
        </a:solidFill>
      </dgm:spPr>
      <dgm:t>
        <a:bodyPr/>
        <a:lstStyle/>
        <a:p>
          <a:pPr marL="53975" indent="0" defTabSz="1376363" rtl="0"/>
          <a:r>
            <a:rPr lang="en-US" sz="1600" dirty="0"/>
            <a:t>Service providers</a:t>
          </a:r>
        </a:p>
      </dgm:t>
    </dgm:pt>
    <dgm:pt modelId="{57E075E7-290D-4672-8596-F166E2F97969}" type="sibTrans" cxnId="{E03E768D-41AA-4AC1-B5F9-082763BF4C25}">
      <dgm:prSet/>
      <dgm:spPr/>
      <dgm:t>
        <a:bodyPr/>
        <a:lstStyle/>
        <a:p>
          <a:endParaRPr lang="en-US"/>
        </a:p>
      </dgm:t>
    </dgm:pt>
    <dgm:pt modelId="{CE246BEC-C1F9-40F1-B7A1-AA786C91FAD4}" type="parTrans" cxnId="{E03E768D-41AA-4AC1-B5F9-082763BF4C25}">
      <dgm:prSet/>
      <dgm:spPr>
        <a:solidFill>
          <a:schemeClr val="accent2">
            <a:lumMod val="75000"/>
          </a:schemeClr>
        </a:solidFill>
      </dgm:spPr>
      <dgm:t>
        <a:bodyPr/>
        <a:lstStyle/>
        <a:p>
          <a:endParaRPr lang="en-US"/>
        </a:p>
      </dgm:t>
    </dgm:pt>
    <dgm:pt modelId="{FACBCA06-D8C0-4A58-B7F4-6BE04F5FAFFB}">
      <dgm:prSet custT="1"/>
      <dgm:spPr>
        <a:solidFill>
          <a:srgbClr val="3333CC"/>
        </a:solidFill>
      </dgm:spPr>
      <dgm:t>
        <a:bodyPr/>
        <a:lstStyle/>
        <a:p>
          <a:pPr marL="227013" indent="-117475" defTabSz="711200" rtl="0"/>
          <a:r>
            <a:rPr lang="en-US" sz="1600" dirty="0"/>
            <a:t>Officers, employees &amp; owners</a:t>
          </a:r>
        </a:p>
      </dgm:t>
    </dgm:pt>
    <dgm:pt modelId="{6077CB5D-8996-45AE-9B67-58DF871D65E5}" type="sibTrans" cxnId="{05991EA0-48CF-4616-8E31-638FE8B23194}">
      <dgm:prSet/>
      <dgm:spPr/>
      <dgm:t>
        <a:bodyPr/>
        <a:lstStyle/>
        <a:p>
          <a:endParaRPr lang="en-US"/>
        </a:p>
      </dgm:t>
    </dgm:pt>
    <dgm:pt modelId="{32D9DEA5-304A-4A6E-ADD9-F7524E31E0A8}" type="parTrans" cxnId="{05991EA0-48CF-4616-8E31-638FE8B23194}">
      <dgm:prSet/>
      <dgm:spPr/>
      <dgm:t>
        <a:bodyPr/>
        <a:lstStyle/>
        <a:p>
          <a:endParaRPr lang="en-US"/>
        </a:p>
      </dgm:t>
    </dgm:pt>
    <dgm:pt modelId="{42D732ED-189F-40BA-B009-051CB6D206B3}" type="pres">
      <dgm:prSet presAssocID="{0221DD9B-38C7-4464-9E77-4B2AD09BF13D}" presName="Name0" presStyleCnt="0">
        <dgm:presLayoutVars>
          <dgm:chMax val="1"/>
          <dgm:dir/>
          <dgm:animLvl val="ctr"/>
          <dgm:resizeHandles val="exact"/>
        </dgm:presLayoutVars>
      </dgm:prSet>
      <dgm:spPr/>
    </dgm:pt>
    <dgm:pt modelId="{BC898EF3-5FB0-48D4-80A0-9C5685D625B3}" type="pres">
      <dgm:prSet presAssocID="{E21B6831-1AFA-44BB-8E6E-D5F3C998CF0E}" presName="centerShape" presStyleLbl="node0" presStyleIdx="0" presStyleCnt="1" custScaleX="127828" custScaleY="122735"/>
      <dgm:spPr/>
    </dgm:pt>
    <dgm:pt modelId="{99D90A6E-AB2C-4E10-9827-78B831DF873F}" type="pres">
      <dgm:prSet presAssocID="{F68A85EE-C11F-4727-8197-B1F4CB76696B}" presName="parTrans" presStyleLbl="sibTrans2D1" presStyleIdx="0" presStyleCnt="5"/>
      <dgm:spPr/>
    </dgm:pt>
    <dgm:pt modelId="{B8E8EFC3-1F69-4820-8C74-031DD0808DD1}" type="pres">
      <dgm:prSet presAssocID="{F68A85EE-C11F-4727-8197-B1F4CB76696B}" presName="connectorText" presStyleLbl="sibTrans2D1" presStyleIdx="0" presStyleCnt="5"/>
      <dgm:spPr/>
    </dgm:pt>
    <dgm:pt modelId="{4CFFAFA0-A00D-48AC-BA40-CA60DCBBC975}" type="pres">
      <dgm:prSet presAssocID="{A09F93F5-EE1F-4908-ADE3-A2002DC94CC0}" presName="node" presStyleLbl="node1" presStyleIdx="0" presStyleCnt="5" custScaleX="128184" custScaleY="114799" custRadScaleRad="101451">
        <dgm:presLayoutVars>
          <dgm:bulletEnabled val="1"/>
        </dgm:presLayoutVars>
      </dgm:prSet>
      <dgm:spPr/>
    </dgm:pt>
    <dgm:pt modelId="{01ACEEFC-6543-4293-A8D2-7D7D5419C452}" type="pres">
      <dgm:prSet presAssocID="{9EDD744B-5653-4AD0-A276-F629D571C013}" presName="parTrans" presStyleLbl="sibTrans2D1" presStyleIdx="1" presStyleCnt="5"/>
      <dgm:spPr/>
    </dgm:pt>
    <dgm:pt modelId="{A6789C2F-1693-4AAD-B0A4-B0C6C56C6B10}" type="pres">
      <dgm:prSet presAssocID="{9EDD744B-5653-4AD0-A276-F629D571C013}" presName="connectorText" presStyleLbl="sibTrans2D1" presStyleIdx="1" presStyleCnt="5"/>
      <dgm:spPr/>
    </dgm:pt>
    <dgm:pt modelId="{250A85A8-A0FE-4248-B8A7-516FFEC3314F}" type="pres">
      <dgm:prSet presAssocID="{E805D290-3B9D-40E1-BD9D-0F24FB58B567}" presName="node" presStyleLbl="node1" presStyleIdx="1" presStyleCnt="5" custScaleX="143081" custScaleY="128335" custRadScaleRad="157234" custRadScaleInc="-17304">
        <dgm:presLayoutVars>
          <dgm:bulletEnabled val="1"/>
        </dgm:presLayoutVars>
      </dgm:prSet>
      <dgm:spPr/>
    </dgm:pt>
    <dgm:pt modelId="{E401C123-1A8B-4689-99D4-9F426E7CC489}" type="pres">
      <dgm:prSet presAssocID="{CD225633-9C7F-448E-8B91-AA0E3DB92959}" presName="parTrans" presStyleLbl="sibTrans2D1" presStyleIdx="2" presStyleCnt="5"/>
      <dgm:spPr/>
    </dgm:pt>
    <dgm:pt modelId="{0E2DD683-FC18-4D9B-9A4D-A71ACBA8CD4C}" type="pres">
      <dgm:prSet presAssocID="{CD225633-9C7F-448E-8B91-AA0E3DB92959}" presName="connectorText" presStyleLbl="sibTrans2D1" presStyleIdx="2" presStyleCnt="5"/>
      <dgm:spPr/>
    </dgm:pt>
    <dgm:pt modelId="{5DDEFE0E-7D12-4876-97E5-9EB9B172D14E}" type="pres">
      <dgm:prSet presAssocID="{8C9AA371-9427-483A-A7A7-DF6AD48558A0}" presName="node" presStyleLbl="node1" presStyleIdx="2" presStyleCnt="5" custScaleX="123256" custScaleY="119919" custRadScaleRad="131174" custRadScaleInc="-60917">
        <dgm:presLayoutVars>
          <dgm:bulletEnabled val="1"/>
        </dgm:presLayoutVars>
      </dgm:prSet>
      <dgm:spPr/>
    </dgm:pt>
    <dgm:pt modelId="{F40EDC77-44EC-45EA-94E9-BEA28D0EA790}" type="pres">
      <dgm:prSet presAssocID="{CE246BEC-C1F9-40F1-B7A1-AA786C91FAD4}" presName="parTrans" presStyleLbl="sibTrans2D1" presStyleIdx="3" presStyleCnt="5"/>
      <dgm:spPr/>
    </dgm:pt>
    <dgm:pt modelId="{F04AE8F8-B4B7-405B-AC66-D38B37BCA1CC}" type="pres">
      <dgm:prSet presAssocID="{CE246BEC-C1F9-40F1-B7A1-AA786C91FAD4}" presName="connectorText" presStyleLbl="sibTrans2D1" presStyleIdx="3" presStyleCnt="5"/>
      <dgm:spPr/>
    </dgm:pt>
    <dgm:pt modelId="{8F4CE41E-CC0E-4E54-A791-E64C1072A41C}" type="pres">
      <dgm:prSet presAssocID="{29F15AD9-A480-4162-9ED2-10613BF45140}" presName="node" presStyleLbl="node1" presStyleIdx="3" presStyleCnt="5" custScaleX="121713" custScaleY="123661" custRadScaleRad="134165" custRadScaleInc="83448">
        <dgm:presLayoutVars>
          <dgm:bulletEnabled val="1"/>
        </dgm:presLayoutVars>
      </dgm:prSet>
      <dgm:spPr/>
    </dgm:pt>
    <dgm:pt modelId="{3633E4B7-F8C0-4763-8864-434E546301CF}" type="pres">
      <dgm:prSet presAssocID="{89327AC5-075A-4BAD-9183-6012F27FFE7D}" presName="parTrans" presStyleLbl="sibTrans2D1" presStyleIdx="4" presStyleCnt="5"/>
      <dgm:spPr/>
    </dgm:pt>
    <dgm:pt modelId="{3AAF459D-9BC0-43F1-AA0C-5F8EA47A20B0}" type="pres">
      <dgm:prSet presAssocID="{89327AC5-075A-4BAD-9183-6012F27FFE7D}" presName="connectorText" presStyleLbl="sibTrans2D1" presStyleIdx="4" presStyleCnt="5"/>
      <dgm:spPr/>
    </dgm:pt>
    <dgm:pt modelId="{72AC96BA-277F-4997-9489-E11918AB02E7}" type="pres">
      <dgm:prSet presAssocID="{4171CD55-9597-4938-9D0D-41502DEADBCA}" presName="node" presStyleLbl="node1" presStyleIdx="4" presStyleCnt="5" custScaleX="128150" custScaleY="120870" custRadScaleRad="144603" custRadScaleInc="41635">
        <dgm:presLayoutVars>
          <dgm:bulletEnabled val="1"/>
        </dgm:presLayoutVars>
      </dgm:prSet>
      <dgm:spPr/>
    </dgm:pt>
  </dgm:ptLst>
  <dgm:cxnLst>
    <dgm:cxn modelId="{B679FD06-567E-4B95-8E94-31F73B44AC25}" type="presOf" srcId="{FACBCA06-D8C0-4A58-B7F4-6BE04F5FAFFB}" destId="{8F4CE41E-CC0E-4E54-A791-E64C1072A41C}" srcOrd="0" destOrd="1" presId="urn:microsoft.com/office/officeart/2005/8/layout/radial5"/>
    <dgm:cxn modelId="{D8C38C10-4AED-4EED-B7A4-78F72AB9D7AF}" type="presOf" srcId="{CD225633-9C7F-448E-8B91-AA0E3DB92959}" destId="{E401C123-1A8B-4689-99D4-9F426E7CC489}" srcOrd="0" destOrd="0" presId="urn:microsoft.com/office/officeart/2005/8/layout/radial5"/>
    <dgm:cxn modelId="{89037725-3451-47CA-B21B-401370BDFCB8}" type="presOf" srcId="{89327AC5-075A-4BAD-9183-6012F27FFE7D}" destId="{3AAF459D-9BC0-43F1-AA0C-5F8EA47A20B0}" srcOrd="1" destOrd="0" presId="urn:microsoft.com/office/officeart/2005/8/layout/radial5"/>
    <dgm:cxn modelId="{52837326-431E-452F-BD30-BA80056927F9}" type="presOf" srcId="{CE246BEC-C1F9-40F1-B7A1-AA786C91FAD4}" destId="{F40EDC77-44EC-45EA-94E9-BEA28D0EA790}" srcOrd="0" destOrd="0" presId="urn:microsoft.com/office/officeart/2005/8/layout/radial5"/>
    <dgm:cxn modelId="{06519033-4427-4C41-AB34-38E683CA3319}" srcId="{E21B6831-1AFA-44BB-8E6E-D5F3C998CF0E}" destId="{8C9AA371-9427-483A-A7A7-DF6AD48558A0}" srcOrd="2" destOrd="0" parTransId="{CD225633-9C7F-448E-8B91-AA0E3DB92959}" sibTransId="{DD157087-3B5C-4C27-B3CF-283CEEDB0352}"/>
    <dgm:cxn modelId="{7F353238-75F9-42A7-A8B8-C6BFC5CAEB99}" type="presOf" srcId="{29F15AD9-A480-4162-9ED2-10613BF45140}" destId="{8F4CE41E-CC0E-4E54-A791-E64C1072A41C}" srcOrd="0" destOrd="0" presId="urn:microsoft.com/office/officeart/2005/8/layout/radial5"/>
    <dgm:cxn modelId="{5AB2DA3E-57E1-4DAF-98CD-AFF61D26C71F}" type="presOf" srcId="{F68A85EE-C11F-4727-8197-B1F4CB76696B}" destId="{99D90A6E-AB2C-4E10-9827-78B831DF873F}" srcOrd="0" destOrd="0" presId="urn:microsoft.com/office/officeart/2005/8/layout/radial5"/>
    <dgm:cxn modelId="{15B2E840-8EED-4954-B835-9661D7910DFB}" type="presOf" srcId="{89327AC5-075A-4BAD-9183-6012F27FFE7D}" destId="{3633E4B7-F8C0-4763-8864-434E546301CF}" srcOrd="0" destOrd="0" presId="urn:microsoft.com/office/officeart/2005/8/layout/radial5"/>
    <dgm:cxn modelId="{E5FA3E67-1262-497E-857D-0A15B414DD3D}" srcId="{E21B6831-1AFA-44BB-8E6E-D5F3C998CF0E}" destId="{4171CD55-9597-4938-9D0D-41502DEADBCA}" srcOrd="4" destOrd="0" parTransId="{89327AC5-075A-4BAD-9183-6012F27FFE7D}" sibTransId="{87981D78-09AB-4FEF-8C5E-71FEAA62DF74}"/>
    <dgm:cxn modelId="{1B8D794B-E097-480C-8E0A-24487D728A6C}" type="presOf" srcId="{CE246BEC-C1F9-40F1-B7A1-AA786C91FAD4}" destId="{F04AE8F8-B4B7-405B-AC66-D38B37BCA1CC}" srcOrd="1" destOrd="0" presId="urn:microsoft.com/office/officeart/2005/8/layout/radial5"/>
    <dgm:cxn modelId="{44EBDB6C-82D6-4D78-94FC-CBE8910C1AD9}" srcId="{E21B6831-1AFA-44BB-8E6E-D5F3C998CF0E}" destId="{A09F93F5-EE1F-4908-ADE3-A2002DC94CC0}" srcOrd="0" destOrd="0" parTransId="{F68A85EE-C11F-4727-8197-B1F4CB76696B}" sibTransId="{E3389716-5A14-433D-B7A5-8FAA0CDEF171}"/>
    <dgm:cxn modelId="{497B574E-B76F-4890-8E0E-D9B3B581FD91}" type="presOf" srcId="{E21B6831-1AFA-44BB-8E6E-D5F3C998CF0E}" destId="{BC898EF3-5FB0-48D4-80A0-9C5685D625B3}" srcOrd="0" destOrd="0" presId="urn:microsoft.com/office/officeart/2005/8/layout/radial5"/>
    <dgm:cxn modelId="{EC3B794F-7D1F-436E-A9CE-B946D14B08B2}" type="presOf" srcId="{8C9AA371-9427-483A-A7A7-DF6AD48558A0}" destId="{5DDEFE0E-7D12-4876-97E5-9EB9B172D14E}" srcOrd="0" destOrd="0" presId="urn:microsoft.com/office/officeart/2005/8/layout/radial5"/>
    <dgm:cxn modelId="{8CC4F96F-6945-4BAC-A112-BA56559DB329}" type="presOf" srcId="{CD225633-9C7F-448E-8B91-AA0E3DB92959}" destId="{0E2DD683-FC18-4D9B-9A4D-A71ACBA8CD4C}" srcOrd="1" destOrd="0" presId="urn:microsoft.com/office/officeart/2005/8/layout/radial5"/>
    <dgm:cxn modelId="{9D1CE374-A3E0-4D0D-A68E-E3F37FB1934B}" type="presOf" srcId="{F68A85EE-C11F-4727-8197-B1F4CB76696B}" destId="{B8E8EFC3-1F69-4820-8C74-031DD0808DD1}" srcOrd="1" destOrd="0" presId="urn:microsoft.com/office/officeart/2005/8/layout/radial5"/>
    <dgm:cxn modelId="{0266CA56-2A2D-4A12-A281-BD50F8664322}" srcId="{E805D290-3B9D-40E1-BD9D-0F24FB58B567}" destId="{38284211-2D04-4ED6-98CC-661260064FFC}" srcOrd="0" destOrd="0" parTransId="{F68C1BCD-790F-4EC2-B670-D14B4240700C}" sibTransId="{95E6DA58-E7E5-4074-821A-FF2143C1BC55}"/>
    <dgm:cxn modelId="{D9E0A07F-1BD5-45C2-8CC1-ECDE5F48DFDF}" type="presOf" srcId="{E805D290-3B9D-40E1-BD9D-0F24FB58B567}" destId="{250A85A8-A0FE-4248-B8A7-516FFEC3314F}" srcOrd="0" destOrd="0" presId="urn:microsoft.com/office/officeart/2005/8/layout/radial5"/>
    <dgm:cxn modelId="{985F3882-E8FD-4A19-8E27-8220C5B30493}" type="presOf" srcId="{4171CD55-9597-4938-9D0D-41502DEADBCA}" destId="{72AC96BA-277F-4997-9489-E11918AB02E7}" srcOrd="0" destOrd="0" presId="urn:microsoft.com/office/officeart/2005/8/layout/radial5"/>
    <dgm:cxn modelId="{870A0285-8E60-4BF1-80D7-3CC6320092FE}" type="presOf" srcId="{A09F93F5-EE1F-4908-ADE3-A2002DC94CC0}" destId="{4CFFAFA0-A00D-48AC-BA40-CA60DCBBC975}" srcOrd="0" destOrd="0" presId="urn:microsoft.com/office/officeart/2005/8/layout/radial5"/>
    <dgm:cxn modelId="{E03E768D-41AA-4AC1-B5F9-082763BF4C25}" srcId="{E21B6831-1AFA-44BB-8E6E-D5F3C998CF0E}" destId="{29F15AD9-A480-4162-9ED2-10613BF45140}" srcOrd="3" destOrd="0" parTransId="{CE246BEC-C1F9-40F1-B7A1-AA786C91FAD4}" sibTransId="{57E075E7-290D-4672-8596-F166E2F97969}"/>
    <dgm:cxn modelId="{CCB78695-9D3C-4A1B-BB43-2E89DCBAAC79}" type="presOf" srcId="{9EDD744B-5653-4AD0-A276-F629D571C013}" destId="{01ACEEFC-6543-4293-A8D2-7D7D5419C452}" srcOrd="0" destOrd="0" presId="urn:microsoft.com/office/officeart/2005/8/layout/radial5"/>
    <dgm:cxn modelId="{68B3699D-4161-4039-BDCE-091B34AA7DFE}" srcId="{E21B6831-1AFA-44BB-8E6E-D5F3C998CF0E}" destId="{E805D290-3B9D-40E1-BD9D-0F24FB58B567}" srcOrd="1" destOrd="0" parTransId="{9EDD744B-5653-4AD0-A276-F629D571C013}" sibTransId="{A1FC33C6-B146-4154-A192-5F828E9DD8D2}"/>
    <dgm:cxn modelId="{05991EA0-48CF-4616-8E31-638FE8B23194}" srcId="{29F15AD9-A480-4162-9ED2-10613BF45140}" destId="{FACBCA06-D8C0-4A58-B7F4-6BE04F5FAFFB}" srcOrd="0" destOrd="0" parTransId="{32D9DEA5-304A-4A6E-ADD9-F7524E31E0A8}" sibTransId="{6077CB5D-8996-45AE-9B67-58DF871D65E5}"/>
    <dgm:cxn modelId="{985F8AD3-93FC-441C-A482-BCC3F5879030}" srcId="{0221DD9B-38C7-4464-9E77-4B2AD09BF13D}" destId="{E21B6831-1AFA-44BB-8E6E-D5F3C998CF0E}" srcOrd="0" destOrd="0" parTransId="{84C6C186-7F63-46F6-938D-CBD133CF06FD}" sibTransId="{20036C48-4430-4C47-82AF-9DA96773DC55}"/>
    <dgm:cxn modelId="{989318E0-9752-448F-90A5-2DCA32B2A638}" type="presOf" srcId="{38284211-2D04-4ED6-98CC-661260064FFC}" destId="{250A85A8-A0FE-4248-B8A7-516FFEC3314F}" srcOrd="0" destOrd="1" presId="urn:microsoft.com/office/officeart/2005/8/layout/radial5"/>
    <dgm:cxn modelId="{186E8DE8-25C7-44D3-BEA3-FB882027F571}" type="presOf" srcId="{9EDD744B-5653-4AD0-A276-F629D571C013}" destId="{A6789C2F-1693-4AAD-B0A4-B0C6C56C6B10}" srcOrd="1" destOrd="0" presId="urn:microsoft.com/office/officeart/2005/8/layout/radial5"/>
    <dgm:cxn modelId="{C4C365EF-A188-4F74-BF70-214CD1A261FB}" type="presOf" srcId="{0221DD9B-38C7-4464-9E77-4B2AD09BF13D}" destId="{42D732ED-189F-40BA-B009-051CB6D206B3}" srcOrd="0" destOrd="0" presId="urn:microsoft.com/office/officeart/2005/8/layout/radial5"/>
    <dgm:cxn modelId="{0E22BAE1-4F56-4CB5-A4AE-BCCF4AE2509A}" type="presParOf" srcId="{42D732ED-189F-40BA-B009-051CB6D206B3}" destId="{BC898EF3-5FB0-48D4-80A0-9C5685D625B3}" srcOrd="0" destOrd="0" presId="urn:microsoft.com/office/officeart/2005/8/layout/radial5"/>
    <dgm:cxn modelId="{0C7BC1D7-AA30-4E36-9BCA-6FC309135C00}" type="presParOf" srcId="{42D732ED-189F-40BA-B009-051CB6D206B3}" destId="{99D90A6E-AB2C-4E10-9827-78B831DF873F}" srcOrd="1" destOrd="0" presId="urn:microsoft.com/office/officeart/2005/8/layout/radial5"/>
    <dgm:cxn modelId="{5A4306AC-42AD-4FBC-8825-A0A6FC4AE3E9}" type="presParOf" srcId="{99D90A6E-AB2C-4E10-9827-78B831DF873F}" destId="{B8E8EFC3-1F69-4820-8C74-031DD0808DD1}" srcOrd="0" destOrd="0" presId="urn:microsoft.com/office/officeart/2005/8/layout/radial5"/>
    <dgm:cxn modelId="{137A108C-BFBB-4BC4-9DAE-EBB91DE1B028}" type="presParOf" srcId="{42D732ED-189F-40BA-B009-051CB6D206B3}" destId="{4CFFAFA0-A00D-48AC-BA40-CA60DCBBC975}" srcOrd="2" destOrd="0" presId="urn:microsoft.com/office/officeart/2005/8/layout/radial5"/>
    <dgm:cxn modelId="{F966FC75-69BC-4DB0-8D72-E7C49404765C}" type="presParOf" srcId="{42D732ED-189F-40BA-B009-051CB6D206B3}" destId="{01ACEEFC-6543-4293-A8D2-7D7D5419C452}" srcOrd="3" destOrd="0" presId="urn:microsoft.com/office/officeart/2005/8/layout/radial5"/>
    <dgm:cxn modelId="{71B6DEB2-257B-4F3A-8AA4-57696C9C36EA}" type="presParOf" srcId="{01ACEEFC-6543-4293-A8D2-7D7D5419C452}" destId="{A6789C2F-1693-4AAD-B0A4-B0C6C56C6B10}" srcOrd="0" destOrd="0" presId="urn:microsoft.com/office/officeart/2005/8/layout/radial5"/>
    <dgm:cxn modelId="{2B949AC8-F7FD-415C-85DC-0C66782F668A}" type="presParOf" srcId="{42D732ED-189F-40BA-B009-051CB6D206B3}" destId="{250A85A8-A0FE-4248-B8A7-516FFEC3314F}" srcOrd="4" destOrd="0" presId="urn:microsoft.com/office/officeart/2005/8/layout/radial5"/>
    <dgm:cxn modelId="{175BC735-723A-463B-B9F7-369EF6792890}" type="presParOf" srcId="{42D732ED-189F-40BA-B009-051CB6D206B3}" destId="{E401C123-1A8B-4689-99D4-9F426E7CC489}" srcOrd="5" destOrd="0" presId="urn:microsoft.com/office/officeart/2005/8/layout/radial5"/>
    <dgm:cxn modelId="{BBEF8EE4-4009-4880-ACE4-0A4B74ED4EDC}" type="presParOf" srcId="{E401C123-1A8B-4689-99D4-9F426E7CC489}" destId="{0E2DD683-FC18-4D9B-9A4D-A71ACBA8CD4C}" srcOrd="0" destOrd="0" presId="urn:microsoft.com/office/officeart/2005/8/layout/radial5"/>
    <dgm:cxn modelId="{59024036-83C5-4409-AF91-34E04067A6E3}" type="presParOf" srcId="{42D732ED-189F-40BA-B009-051CB6D206B3}" destId="{5DDEFE0E-7D12-4876-97E5-9EB9B172D14E}" srcOrd="6" destOrd="0" presId="urn:microsoft.com/office/officeart/2005/8/layout/radial5"/>
    <dgm:cxn modelId="{D322F4EB-3268-41FD-B2F6-D0BDC4B7F270}" type="presParOf" srcId="{42D732ED-189F-40BA-B009-051CB6D206B3}" destId="{F40EDC77-44EC-45EA-94E9-BEA28D0EA790}" srcOrd="7" destOrd="0" presId="urn:microsoft.com/office/officeart/2005/8/layout/radial5"/>
    <dgm:cxn modelId="{68A5298C-8BE6-4478-98E5-E5A99D7E38B7}" type="presParOf" srcId="{F40EDC77-44EC-45EA-94E9-BEA28D0EA790}" destId="{F04AE8F8-B4B7-405B-AC66-D38B37BCA1CC}" srcOrd="0" destOrd="0" presId="urn:microsoft.com/office/officeart/2005/8/layout/radial5"/>
    <dgm:cxn modelId="{586AF855-80EC-4C80-A675-0CD4C346C16D}" type="presParOf" srcId="{42D732ED-189F-40BA-B009-051CB6D206B3}" destId="{8F4CE41E-CC0E-4E54-A791-E64C1072A41C}" srcOrd="8" destOrd="0" presId="urn:microsoft.com/office/officeart/2005/8/layout/radial5"/>
    <dgm:cxn modelId="{746060B0-0DB6-4771-B247-AF59821F05E1}" type="presParOf" srcId="{42D732ED-189F-40BA-B009-051CB6D206B3}" destId="{3633E4B7-F8C0-4763-8864-434E546301CF}" srcOrd="9" destOrd="0" presId="urn:microsoft.com/office/officeart/2005/8/layout/radial5"/>
    <dgm:cxn modelId="{C99D687A-573E-4BD8-AFAD-A454A219EB4B}" type="presParOf" srcId="{3633E4B7-F8C0-4763-8864-434E546301CF}" destId="{3AAF459D-9BC0-43F1-AA0C-5F8EA47A20B0}" srcOrd="0" destOrd="0" presId="urn:microsoft.com/office/officeart/2005/8/layout/radial5"/>
    <dgm:cxn modelId="{93A41C3C-9AD5-42F9-9A67-5FBD87C5490A}" type="presParOf" srcId="{42D732ED-189F-40BA-B009-051CB6D206B3}" destId="{72AC96BA-277F-4997-9489-E11918AB02E7}"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2100E285-DD8F-42A2-B517-3BA3BF8F8ABE}" type="doc">
      <dgm:prSet loTypeId="urn:microsoft.com/office/officeart/2005/8/layout/process4" loCatId="list" qsTypeId="urn:microsoft.com/office/officeart/2005/8/quickstyle/3d2" qsCatId="3D" csTypeId="urn:microsoft.com/office/officeart/2005/8/colors/accent1_2" csCatId="accent1" phldr="1"/>
      <dgm:spPr/>
      <dgm:t>
        <a:bodyPr/>
        <a:lstStyle/>
        <a:p>
          <a:endParaRPr lang="en-US"/>
        </a:p>
      </dgm:t>
    </dgm:pt>
    <dgm:pt modelId="{41763586-635D-416B-9057-34057D81B44A}">
      <dgm:prSet custT="1"/>
      <dgm:spPr/>
      <dgm:t>
        <a:bodyPr/>
        <a:lstStyle/>
        <a:p>
          <a:pPr rtl="0"/>
          <a:r>
            <a:rPr kumimoji="0" lang="en-US" sz="3200" b="1"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latin typeface="+mj-lt"/>
              <a:ea typeface="+mj-ea"/>
              <a:cs typeface="+mj-cs"/>
            </a:rPr>
            <a:t>Fiduciaries</a:t>
          </a:r>
          <a:r>
            <a:rPr lang="en-US" sz="3200" kern="1200" dirty="0">
              <a:latin typeface="+mj-lt"/>
            </a:rPr>
            <a:t> can be held </a:t>
          </a:r>
          <a:r>
            <a:rPr lang="en-US" sz="3200" i="1" kern="1200" dirty="0">
              <a:latin typeface="+mj-lt"/>
            </a:rPr>
            <a:t>personally liable</a:t>
          </a:r>
          <a:r>
            <a:rPr lang="en-US" sz="3200" kern="1200" dirty="0">
              <a:latin typeface="+mj-lt"/>
            </a:rPr>
            <a:t> for losses resulting from a fiduciary breach</a:t>
          </a:r>
        </a:p>
      </dgm:t>
    </dgm:pt>
    <dgm:pt modelId="{E152E359-D107-41B1-98A0-90C7B6313EC2}" type="parTrans" cxnId="{4C3EF6CB-7E5E-4BBC-A542-3367CACD0E32}">
      <dgm:prSet/>
      <dgm:spPr/>
      <dgm:t>
        <a:bodyPr/>
        <a:lstStyle/>
        <a:p>
          <a:endParaRPr lang="en-US"/>
        </a:p>
      </dgm:t>
    </dgm:pt>
    <dgm:pt modelId="{DFA00F6D-4B07-4597-BE95-3ED26CB18332}" type="sibTrans" cxnId="{4C3EF6CB-7E5E-4BBC-A542-3367CACD0E32}">
      <dgm:prSet/>
      <dgm:spPr/>
      <dgm:t>
        <a:bodyPr/>
        <a:lstStyle/>
        <a:p>
          <a:endParaRPr lang="en-US"/>
        </a:p>
      </dgm:t>
    </dgm:pt>
    <dgm:pt modelId="{7BF63857-3F40-4A1B-9239-F9BF136D9764}">
      <dgm:prSet custT="1"/>
      <dgm:spPr>
        <a:solidFill>
          <a:schemeClr val="bg2">
            <a:lumMod val="10000"/>
            <a:lumOff val="90000"/>
            <a:alpha val="90000"/>
          </a:schemeClr>
        </a:solidFill>
      </dgm:spPr>
      <dgm:t>
        <a:bodyPr/>
        <a:lstStyle/>
        <a:p>
          <a:pPr rtl="0"/>
          <a:r>
            <a:rPr lang="en-US" sz="1800" dirty="0"/>
            <a:t>if A’s failure(s) allowed B to breach</a:t>
          </a:r>
        </a:p>
      </dgm:t>
    </dgm:pt>
    <dgm:pt modelId="{01F5B5FC-5ED9-4CED-AC34-C11D52B44182}" type="parTrans" cxnId="{D21E5DC0-73F2-4C74-834B-D8D72C112673}">
      <dgm:prSet/>
      <dgm:spPr/>
      <dgm:t>
        <a:bodyPr/>
        <a:lstStyle/>
        <a:p>
          <a:endParaRPr lang="en-US"/>
        </a:p>
      </dgm:t>
    </dgm:pt>
    <dgm:pt modelId="{F8F0A89F-833C-45FB-AABB-D1C2B615AFA9}" type="sibTrans" cxnId="{D21E5DC0-73F2-4C74-834B-D8D72C112673}">
      <dgm:prSet/>
      <dgm:spPr/>
      <dgm:t>
        <a:bodyPr/>
        <a:lstStyle/>
        <a:p>
          <a:endParaRPr lang="en-US"/>
        </a:p>
      </dgm:t>
    </dgm:pt>
    <dgm:pt modelId="{835E2665-5B10-4FA2-A568-70E0E6515740}">
      <dgm:prSet custT="1"/>
      <dgm:spPr>
        <a:solidFill>
          <a:schemeClr val="bg2">
            <a:lumMod val="10000"/>
            <a:lumOff val="90000"/>
            <a:alpha val="90000"/>
          </a:schemeClr>
        </a:solidFill>
      </dgm:spPr>
      <dgm:t>
        <a:bodyPr/>
        <a:lstStyle/>
        <a:p>
          <a:pPr rtl="0"/>
          <a:r>
            <a:rPr lang="en-US" sz="1800" dirty="0"/>
            <a:t>if A knowingly participated in or knowingly concealed B’s breach</a:t>
          </a:r>
        </a:p>
      </dgm:t>
    </dgm:pt>
    <dgm:pt modelId="{177A8301-7161-441A-8215-1589DE650368}" type="parTrans" cxnId="{F10FEB84-4FA5-456D-947C-7DBD35B67C53}">
      <dgm:prSet/>
      <dgm:spPr/>
      <dgm:t>
        <a:bodyPr/>
        <a:lstStyle/>
        <a:p>
          <a:endParaRPr lang="en-US"/>
        </a:p>
      </dgm:t>
    </dgm:pt>
    <dgm:pt modelId="{2AA9993B-3ED3-462D-B4A6-0D727378FAF8}" type="sibTrans" cxnId="{F10FEB84-4FA5-456D-947C-7DBD35B67C53}">
      <dgm:prSet/>
      <dgm:spPr/>
      <dgm:t>
        <a:bodyPr/>
        <a:lstStyle/>
        <a:p>
          <a:endParaRPr lang="en-US"/>
        </a:p>
      </dgm:t>
    </dgm:pt>
    <dgm:pt modelId="{C0E8F79E-6FB1-492D-94B1-E2145B8A0276}">
      <dgm:prSet custT="1"/>
      <dgm:spPr>
        <a:solidFill>
          <a:schemeClr val="bg2">
            <a:lumMod val="10000"/>
            <a:lumOff val="90000"/>
            <a:alpha val="90000"/>
          </a:schemeClr>
        </a:solidFill>
      </dgm:spPr>
      <dgm:t>
        <a:bodyPr/>
        <a:lstStyle/>
        <a:p>
          <a:pPr rtl="0"/>
          <a:r>
            <a:rPr lang="en-US" sz="1800" dirty="0"/>
            <a:t>if A knows about B’s breach and fails to make reasonable efforts to correct B’s breach</a:t>
          </a:r>
        </a:p>
      </dgm:t>
    </dgm:pt>
    <dgm:pt modelId="{8FE808E0-F547-4093-817F-73314C54C16A}" type="parTrans" cxnId="{4E5A8815-CAA7-4D21-8FA1-43614202710E}">
      <dgm:prSet/>
      <dgm:spPr/>
      <dgm:t>
        <a:bodyPr/>
        <a:lstStyle/>
        <a:p>
          <a:endParaRPr lang="en-US"/>
        </a:p>
      </dgm:t>
    </dgm:pt>
    <dgm:pt modelId="{2971B055-EE08-4319-AD46-31992E8B6D45}" type="sibTrans" cxnId="{4E5A8815-CAA7-4D21-8FA1-43614202710E}">
      <dgm:prSet/>
      <dgm:spPr/>
      <dgm:t>
        <a:bodyPr/>
        <a:lstStyle/>
        <a:p>
          <a:endParaRPr lang="en-US"/>
        </a:p>
      </dgm:t>
    </dgm:pt>
    <dgm:pt modelId="{030012E5-F103-4B8C-ABA8-E3A0BD68609C}">
      <dgm:prSet custT="1"/>
      <dgm:spPr/>
      <dgm:t>
        <a:bodyPr/>
        <a:lstStyle/>
        <a:p>
          <a:pPr rtl="0"/>
          <a:r>
            <a:rPr lang="en-US" sz="2400" kern="1200" dirty="0">
              <a:latin typeface="+mj-lt"/>
            </a:rPr>
            <a:t>For example: </a:t>
          </a:r>
          <a:r>
            <a:rPr kumimoji="0" lang="en-US" sz="2400" b="1" u="sng" kern="1200" dirty="0">
              <a:ln w="6350">
                <a:solidFill>
                  <a:schemeClr val="accent1">
                    <a:shade val="43000"/>
                  </a:schemeClr>
                </a:solidFill>
              </a:ln>
              <a:solidFill>
                <a:schemeClr val="accent1">
                  <a:lumMod val="20000"/>
                  <a:lumOff val="80000"/>
                </a:schemeClr>
              </a:solidFill>
              <a:effectLst>
                <a:outerShdw blurRad="26000" dist="26000" dir="14500000" algn="tl" rotWithShape="0">
                  <a:srgbClr val="000000">
                    <a:alpha val="40000"/>
                  </a:srgbClr>
                </a:outerShdw>
              </a:effectLst>
              <a:latin typeface="+mj-lt"/>
              <a:ea typeface="+mj-ea"/>
              <a:cs typeface="+mj-cs"/>
            </a:rPr>
            <a:t>Fiduciary A</a:t>
          </a:r>
          <a:r>
            <a:rPr lang="en-US" sz="2400" kern="1200" dirty="0">
              <a:latin typeface="+mj-lt"/>
            </a:rPr>
            <a:t> can also be held </a:t>
          </a:r>
          <a:r>
            <a:rPr lang="en-US" sz="2400" i="1" kern="1200" dirty="0">
              <a:latin typeface="+mj-lt"/>
            </a:rPr>
            <a:t>personally liable </a:t>
          </a:r>
          <a:r>
            <a:rPr lang="en-US" sz="2400" kern="1200" dirty="0">
              <a:latin typeface="+mj-lt"/>
            </a:rPr>
            <a:t>for losses resulting from a breach by </a:t>
          </a:r>
          <a:r>
            <a:rPr kumimoji="0" lang="en-US" sz="2400" b="1" u="sng" kern="1200" dirty="0">
              <a:ln w="6350">
                <a:solidFill>
                  <a:schemeClr val="accent1">
                    <a:shade val="43000"/>
                  </a:schemeClr>
                </a:solidFill>
              </a:ln>
              <a:solidFill>
                <a:schemeClr val="accent1">
                  <a:lumMod val="20000"/>
                  <a:lumOff val="80000"/>
                </a:schemeClr>
              </a:solidFill>
              <a:effectLst>
                <a:outerShdw blurRad="26000" dist="26000" dir="14500000" algn="tl" rotWithShape="0">
                  <a:srgbClr val="000000">
                    <a:alpha val="40000"/>
                  </a:srgbClr>
                </a:outerShdw>
              </a:effectLst>
              <a:latin typeface="+mj-lt"/>
              <a:ea typeface="+mj-ea"/>
              <a:cs typeface="+mj-cs"/>
            </a:rPr>
            <a:t>Fiduciary B</a:t>
          </a:r>
          <a:r>
            <a:rPr lang="en-US" sz="2400" kern="1200" dirty="0">
              <a:solidFill>
                <a:schemeClr val="bg2">
                  <a:lumMod val="10000"/>
                  <a:lumOff val="90000"/>
                </a:schemeClr>
              </a:solidFill>
              <a:latin typeface="+mj-lt"/>
            </a:rPr>
            <a:t> </a:t>
          </a:r>
        </a:p>
      </dgm:t>
    </dgm:pt>
    <dgm:pt modelId="{723014E3-CAD8-413A-BB6C-0E7AC00598EC}" type="parTrans" cxnId="{97AB8D11-A330-4EF1-B0DB-91B170EB05C4}">
      <dgm:prSet/>
      <dgm:spPr/>
      <dgm:t>
        <a:bodyPr/>
        <a:lstStyle/>
        <a:p>
          <a:endParaRPr lang="en-US"/>
        </a:p>
      </dgm:t>
    </dgm:pt>
    <dgm:pt modelId="{BE426127-E74F-448A-96EE-AC8414386707}" type="sibTrans" cxnId="{97AB8D11-A330-4EF1-B0DB-91B170EB05C4}">
      <dgm:prSet/>
      <dgm:spPr/>
      <dgm:t>
        <a:bodyPr/>
        <a:lstStyle/>
        <a:p>
          <a:endParaRPr lang="en-US"/>
        </a:p>
      </dgm:t>
    </dgm:pt>
    <dgm:pt modelId="{D4F79FAC-FC44-4226-9A50-D962368C8656}" type="pres">
      <dgm:prSet presAssocID="{2100E285-DD8F-42A2-B517-3BA3BF8F8ABE}" presName="Name0" presStyleCnt="0">
        <dgm:presLayoutVars>
          <dgm:dir/>
          <dgm:animLvl val="lvl"/>
          <dgm:resizeHandles val="exact"/>
        </dgm:presLayoutVars>
      </dgm:prSet>
      <dgm:spPr/>
    </dgm:pt>
    <dgm:pt modelId="{16563760-4D19-4B7A-9E52-15DDCA7B1D7D}" type="pres">
      <dgm:prSet presAssocID="{030012E5-F103-4B8C-ABA8-E3A0BD68609C}" presName="boxAndChildren" presStyleCnt="0"/>
      <dgm:spPr/>
    </dgm:pt>
    <dgm:pt modelId="{CB356848-930C-4131-8B0D-E2C9FB9FA48F}" type="pres">
      <dgm:prSet presAssocID="{030012E5-F103-4B8C-ABA8-E3A0BD68609C}" presName="parentTextBox" presStyleLbl="node1" presStyleIdx="0" presStyleCnt="2"/>
      <dgm:spPr/>
    </dgm:pt>
    <dgm:pt modelId="{E1DDEA1E-F1F3-4BB6-9676-63F6BAA3CB33}" type="pres">
      <dgm:prSet presAssocID="{030012E5-F103-4B8C-ABA8-E3A0BD68609C}" presName="entireBox" presStyleLbl="node1" presStyleIdx="0" presStyleCnt="2"/>
      <dgm:spPr/>
    </dgm:pt>
    <dgm:pt modelId="{2CA6E6C7-7DE1-4FE8-A4B3-E8B7E614DCE5}" type="pres">
      <dgm:prSet presAssocID="{030012E5-F103-4B8C-ABA8-E3A0BD68609C}" presName="descendantBox" presStyleCnt="0"/>
      <dgm:spPr/>
    </dgm:pt>
    <dgm:pt modelId="{B7285AAA-2659-4425-9198-EF7731BA40A3}" type="pres">
      <dgm:prSet presAssocID="{7BF63857-3F40-4A1B-9239-F9BF136D9764}" presName="childTextBox" presStyleLbl="fgAccFollowNode1" presStyleIdx="0" presStyleCnt="3">
        <dgm:presLayoutVars>
          <dgm:bulletEnabled val="1"/>
        </dgm:presLayoutVars>
      </dgm:prSet>
      <dgm:spPr/>
    </dgm:pt>
    <dgm:pt modelId="{B8248FF0-51AD-4F27-A678-EE0C3D82EF5C}" type="pres">
      <dgm:prSet presAssocID="{835E2665-5B10-4FA2-A568-70E0E6515740}" presName="childTextBox" presStyleLbl="fgAccFollowNode1" presStyleIdx="1" presStyleCnt="3">
        <dgm:presLayoutVars>
          <dgm:bulletEnabled val="1"/>
        </dgm:presLayoutVars>
      </dgm:prSet>
      <dgm:spPr/>
    </dgm:pt>
    <dgm:pt modelId="{0610C807-FA9B-465D-AA47-CCA166C04F0C}" type="pres">
      <dgm:prSet presAssocID="{C0E8F79E-6FB1-492D-94B1-E2145B8A0276}" presName="childTextBox" presStyleLbl="fgAccFollowNode1" presStyleIdx="2" presStyleCnt="3">
        <dgm:presLayoutVars>
          <dgm:bulletEnabled val="1"/>
        </dgm:presLayoutVars>
      </dgm:prSet>
      <dgm:spPr/>
    </dgm:pt>
    <dgm:pt modelId="{7C924796-D43F-4083-8669-027C84EB6B7C}" type="pres">
      <dgm:prSet presAssocID="{DFA00F6D-4B07-4597-BE95-3ED26CB18332}" presName="sp" presStyleCnt="0"/>
      <dgm:spPr/>
    </dgm:pt>
    <dgm:pt modelId="{DB3265DD-F9B0-43D6-B7CD-EF358BE917C3}" type="pres">
      <dgm:prSet presAssocID="{41763586-635D-416B-9057-34057D81B44A}" presName="arrowAndChildren" presStyleCnt="0"/>
      <dgm:spPr/>
    </dgm:pt>
    <dgm:pt modelId="{5BE364FB-5102-4302-BB8F-A0A1DE32F1FD}" type="pres">
      <dgm:prSet presAssocID="{41763586-635D-416B-9057-34057D81B44A}" presName="parentTextArrow" presStyleLbl="node1" presStyleIdx="1" presStyleCnt="2" custScaleY="55002"/>
      <dgm:spPr/>
    </dgm:pt>
  </dgm:ptLst>
  <dgm:cxnLst>
    <dgm:cxn modelId="{B2E0900C-1EA4-4261-968C-8183675DBA42}" type="presOf" srcId="{2100E285-DD8F-42A2-B517-3BA3BF8F8ABE}" destId="{D4F79FAC-FC44-4226-9A50-D962368C8656}" srcOrd="0" destOrd="0" presId="urn:microsoft.com/office/officeart/2005/8/layout/process4"/>
    <dgm:cxn modelId="{97AB8D11-A330-4EF1-B0DB-91B170EB05C4}" srcId="{2100E285-DD8F-42A2-B517-3BA3BF8F8ABE}" destId="{030012E5-F103-4B8C-ABA8-E3A0BD68609C}" srcOrd="1" destOrd="0" parTransId="{723014E3-CAD8-413A-BB6C-0E7AC00598EC}" sibTransId="{BE426127-E74F-448A-96EE-AC8414386707}"/>
    <dgm:cxn modelId="{80BFCB12-57D3-453C-9ACA-1873F7FA4834}" type="presOf" srcId="{C0E8F79E-6FB1-492D-94B1-E2145B8A0276}" destId="{0610C807-FA9B-465D-AA47-CCA166C04F0C}" srcOrd="0" destOrd="0" presId="urn:microsoft.com/office/officeart/2005/8/layout/process4"/>
    <dgm:cxn modelId="{4E5A8815-CAA7-4D21-8FA1-43614202710E}" srcId="{030012E5-F103-4B8C-ABA8-E3A0BD68609C}" destId="{C0E8F79E-6FB1-492D-94B1-E2145B8A0276}" srcOrd="2" destOrd="0" parTransId="{8FE808E0-F547-4093-817F-73314C54C16A}" sibTransId="{2971B055-EE08-4319-AD46-31992E8B6D45}"/>
    <dgm:cxn modelId="{E9FB4F18-1AB3-4EA0-9884-5FE5A1F638AB}" type="presOf" srcId="{41763586-635D-416B-9057-34057D81B44A}" destId="{5BE364FB-5102-4302-BB8F-A0A1DE32F1FD}" srcOrd="0" destOrd="0" presId="urn:microsoft.com/office/officeart/2005/8/layout/process4"/>
    <dgm:cxn modelId="{9D1CD629-0D47-4D80-A5C3-5975C2CB53C5}" type="presOf" srcId="{7BF63857-3F40-4A1B-9239-F9BF136D9764}" destId="{B7285AAA-2659-4425-9198-EF7731BA40A3}" srcOrd="0" destOrd="0" presId="urn:microsoft.com/office/officeart/2005/8/layout/process4"/>
    <dgm:cxn modelId="{8A07DA3E-E7E8-42B2-9F1A-795E1D88FF92}" type="presOf" srcId="{835E2665-5B10-4FA2-A568-70E0E6515740}" destId="{B8248FF0-51AD-4F27-A678-EE0C3D82EF5C}" srcOrd="0" destOrd="0" presId="urn:microsoft.com/office/officeart/2005/8/layout/process4"/>
    <dgm:cxn modelId="{F10FEB84-4FA5-456D-947C-7DBD35B67C53}" srcId="{030012E5-F103-4B8C-ABA8-E3A0BD68609C}" destId="{835E2665-5B10-4FA2-A568-70E0E6515740}" srcOrd="1" destOrd="0" parTransId="{177A8301-7161-441A-8215-1589DE650368}" sibTransId="{2AA9993B-3ED3-462D-B4A6-0D727378FAF8}"/>
    <dgm:cxn modelId="{B79F34A9-8F01-46E0-9061-D4F34D3B34D8}" type="presOf" srcId="{030012E5-F103-4B8C-ABA8-E3A0BD68609C}" destId="{E1DDEA1E-F1F3-4BB6-9676-63F6BAA3CB33}" srcOrd="1" destOrd="0" presId="urn:microsoft.com/office/officeart/2005/8/layout/process4"/>
    <dgm:cxn modelId="{FC6850AB-7B9B-4130-9D4A-BE1B9078FD52}" type="presOf" srcId="{030012E5-F103-4B8C-ABA8-E3A0BD68609C}" destId="{CB356848-930C-4131-8B0D-E2C9FB9FA48F}" srcOrd="0" destOrd="0" presId="urn:microsoft.com/office/officeart/2005/8/layout/process4"/>
    <dgm:cxn modelId="{D21E5DC0-73F2-4C74-834B-D8D72C112673}" srcId="{030012E5-F103-4B8C-ABA8-E3A0BD68609C}" destId="{7BF63857-3F40-4A1B-9239-F9BF136D9764}" srcOrd="0" destOrd="0" parTransId="{01F5B5FC-5ED9-4CED-AC34-C11D52B44182}" sibTransId="{F8F0A89F-833C-45FB-AABB-D1C2B615AFA9}"/>
    <dgm:cxn modelId="{4C3EF6CB-7E5E-4BBC-A542-3367CACD0E32}" srcId="{2100E285-DD8F-42A2-B517-3BA3BF8F8ABE}" destId="{41763586-635D-416B-9057-34057D81B44A}" srcOrd="0" destOrd="0" parTransId="{E152E359-D107-41B1-98A0-90C7B6313EC2}" sibTransId="{DFA00F6D-4B07-4597-BE95-3ED26CB18332}"/>
    <dgm:cxn modelId="{AAB47459-B27C-461A-A8AB-61C807ECFBE2}" type="presParOf" srcId="{D4F79FAC-FC44-4226-9A50-D962368C8656}" destId="{16563760-4D19-4B7A-9E52-15DDCA7B1D7D}" srcOrd="0" destOrd="0" presId="urn:microsoft.com/office/officeart/2005/8/layout/process4"/>
    <dgm:cxn modelId="{0D427C99-8950-4355-94E9-BB72F8F68FB9}" type="presParOf" srcId="{16563760-4D19-4B7A-9E52-15DDCA7B1D7D}" destId="{CB356848-930C-4131-8B0D-E2C9FB9FA48F}" srcOrd="0" destOrd="0" presId="urn:microsoft.com/office/officeart/2005/8/layout/process4"/>
    <dgm:cxn modelId="{1FDEE8E7-1CA0-444D-BAA1-F0F397ABDB60}" type="presParOf" srcId="{16563760-4D19-4B7A-9E52-15DDCA7B1D7D}" destId="{E1DDEA1E-F1F3-4BB6-9676-63F6BAA3CB33}" srcOrd="1" destOrd="0" presId="urn:microsoft.com/office/officeart/2005/8/layout/process4"/>
    <dgm:cxn modelId="{26C6FD77-75DC-44E2-AB4F-FD02A7DA0A3E}" type="presParOf" srcId="{16563760-4D19-4B7A-9E52-15DDCA7B1D7D}" destId="{2CA6E6C7-7DE1-4FE8-A4B3-E8B7E614DCE5}" srcOrd="2" destOrd="0" presId="urn:microsoft.com/office/officeart/2005/8/layout/process4"/>
    <dgm:cxn modelId="{4FFA205A-6351-4C46-9C9C-0E80194230C7}" type="presParOf" srcId="{2CA6E6C7-7DE1-4FE8-A4B3-E8B7E614DCE5}" destId="{B7285AAA-2659-4425-9198-EF7731BA40A3}" srcOrd="0" destOrd="0" presId="urn:microsoft.com/office/officeart/2005/8/layout/process4"/>
    <dgm:cxn modelId="{D0DAF954-C3D7-420F-AC09-E39510563065}" type="presParOf" srcId="{2CA6E6C7-7DE1-4FE8-A4B3-E8B7E614DCE5}" destId="{B8248FF0-51AD-4F27-A678-EE0C3D82EF5C}" srcOrd="1" destOrd="0" presId="urn:microsoft.com/office/officeart/2005/8/layout/process4"/>
    <dgm:cxn modelId="{01AE39B9-A590-49E5-8B81-EE6E63DB8F2B}" type="presParOf" srcId="{2CA6E6C7-7DE1-4FE8-A4B3-E8B7E614DCE5}" destId="{0610C807-FA9B-465D-AA47-CCA166C04F0C}" srcOrd="2" destOrd="0" presId="urn:microsoft.com/office/officeart/2005/8/layout/process4"/>
    <dgm:cxn modelId="{1D92AB37-FD10-484B-A323-4DCBAE6FA045}" type="presParOf" srcId="{D4F79FAC-FC44-4226-9A50-D962368C8656}" destId="{7C924796-D43F-4083-8669-027C84EB6B7C}" srcOrd="1" destOrd="0" presId="urn:microsoft.com/office/officeart/2005/8/layout/process4"/>
    <dgm:cxn modelId="{C4089EBC-1197-4229-A3A2-D3908E5F2AAC}" type="presParOf" srcId="{D4F79FAC-FC44-4226-9A50-D962368C8656}" destId="{DB3265DD-F9B0-43D6-B7CD-EF358BE917C3}" srcOrd="2" destOrd="0" presId="urn:microsoft.com/office/officeart/2005/8/layout/process4"/>
    <dgm:cxn modelId="{D30A9CF0-C92A-4E7F-8FB4-0A05EFE78F4D}" type="presParOf" srcId="{DB3265DD-F9B0-43D6-B7CD-EF358BE917C3}" destId="{5BE364FB-5102-4302-BB8F-A0A1DE32F1F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F5E54F2-22C6-404D-9181-2BB23A499066}"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B84793B5-F7BD-4F80-9938-9B1C81429FE8}">
      <dgm:prSet/>
      <dgm:spPr/>
      <dgm:t>
        <a:bodyPr/>
        <a:lstStyle/>
        <a:p>
          <a:pPr rtl="0"/>
          <a:r>
            <a:rPr lang="en-US" b="1" dirty="0">
              <a:effectLst>
                <a:outerShdw blurRad="38100" dist="38100" dir="2700000" algn="tl">
                  <a:srgbClr val="000000">
                    <a:alpha val="43137"/>
                  </a:srgbClr>
                </a:outerShdw>
              </a:effectLst>
            </a:rPr>
            <a:t>Sources for Targeted Investigations</a:t>
          </a:r>
        </a:p>
        <a:p>
          <a:pPr rtl="0"/>
          <a:endParaRPr lang="en-US" b="1" dirty="0">
            <a:effectLst>
              <a:outerShdw blurRad="38100" dist="38100" dir="2700000" algn="tl">
                <a:srgbClr val="000000">
                  <a:alpha val="43137"/>
                </a:srgbClr>
              </a:outerShdw>
            </a:effectLst>
          </a:endParaRPr>
        </a:p>
      </dgm:t>
    </dgm:pt>
    <dgm:pt modelId="{D207C221-7EF2-4258-9DFA-BF4C7775BFBE}" type="parTrans" cxnId="{7B20D6B4-58BD-4E7C-9E88-9B61AA739B80}">
      <dgm:prSet/>
      <dgm:spPr/>
      <dgm:t>
        <a:bodyPr/>
        <a:lstStyle/>
        <a:p>
          <a:endParaRPr lang="en-US"/>
        </a:p>
      </dgm:t>
    </dgm:pt>
    <dgm:pt modelId="{4BB59837-0785-4516-B30A-DAFB3D462CF8}" type="sibTrans" cxnId="{7B20D6B4-58BD-4E7C-9E88-9B61AA739B80}">
      <dgm:prSet/>
      <dgm:spPr/>
      <dgm:t>
        <a:bodyPr/>
        <a:lstStyle/>
        <a:p>
          <a:endParaRPr lang="en-US"/>
        </a:p>
      </dgm:t>
    </dgm:pt>
    <dgm:pt modelId="{35708CCD-BD21-40D8-B886-DB1638998A27}">
      <dgm:prSet custT="1"/>
      <dgm:spPr>
        <a:solidFill>
          <a:schemeClr val="accent1">
            <a:lumMod val="20000"/>
            <a:lumOff val="80000"/>
            <a:alpha val="90000"/>
          </a:schemeClr>
        </a:solidFill>
      </dgm:spPr>
      <dgm:t>
        <a:bodyPr tIns="0" bIns="0" anchor="t" anchorCtr="0"/>
        <a:lstStyle/>
        <a:p>
          <a:pPr rtl="0"/>
          <a:r>
            <a:rPr lang="en-US" sz="1600" dirty="0"/>
            <a:t>Participant complaints</a:t>
          </a:r>
        </a:p>
      </dgm:t>
    </dgm:pt>
    <dgm:pt modelId="{848A186C-FC9C-4A46-8F98-34A1B4C79A58}" type="parTrans" cxnId="{4B665C57-408E-403B-9E49-A4C27D723E07}">
      <dgm:prSet/>
      <dgm:spPr/>
      <dgm:t>
        <a:bodyPr/>
        <a:lstStyle/>
        <a:p>
          <a:endParaRPr lang="en-US"/>
        </a:p>
      </dgm:t>
    </dgm:pt>
    <dgm:pt modelId="{DAE45EC8-E2BC-4051-A831-9B29B7F901E2}" type="sibTrans" cxnId="{4B665C57-408E-403B-9E49-A4C27D723E07}">
      <dgm:prSet/>
      <dgm:spPr/>
      <dgm:t>
        <a:bodyPr/>
        <a:lstStyle/>
        <a:p>
          <a:endParaRPr lang="en-US"/>
        </a:p>
      </dgm:t>
    </dgm:pt>
    <dgm:pt modelId="{8A9BB0F5-641B-4429-A1F2-0002F52FCFE9}">
      <dgm:prSet custT="1"/>
      <dgm:spPr/>
      <dgm:t>
        <a:bodyPr tIns="0" bIns="0"/>
        <a:lstStyle/>
        <a:p>
          <a:r>
            <a:rPr lang="en-US" sz="1600" dirty="0"/>
            <a:t>Form </a:t>
          </a:r>
          <a:r>
            <a:rPr lang="en-US" sz="1600" dirty="0">
              <a:solidFill>
                <a:schemeClr val="tx1"/>
              </a:solidFill>
            </a:rPr>
            <a:t>5500/Form M-1 </a:t>
          </a:r>
          <a:r>
            <a:rPr lang="en-US" sz="1600" dirty="0"/>
            <a:t>Reviews</a:t>
          </a:r>
        </a:p>
      </dgm:t>
    </dgm:pt>
    <dgm:pt modelId="{60F50689-3558-4165-9952-66DABC7403D1}" type="parTrans" cxnId="{7AF9A5D6-C6A0-46F1-96D8-DE87720C09CB}">
      <dgm:prSet/>
      <dgm:spPr/>
      <dgm:t>
        <a:bodyPr/>
        <a:lstStyle/>
        <a:p>
          <a:endParaRPr lang="en-US"/>
        </a:p>
      </dgm:t>
    </dgm:pt>
    <dgm:pt modelId="{27F07CAB-F9FC-48CF-B80C-DADCBADEF849}" type="sibTrans" cxnId="{7AF9A5D6-C6A0-46F1-96D8-DE87720C09CB}">
      <dgm:prSet/>
      <dgm:spPr/>
      <dgm:t>
        <a:bodyPr/>
        <a:lstStyle/>
        <a:p>
          <a:endParaRPr lang="en-US"/>
        </a:p>
      </dgm:t>
    </dgm:pt>
    <dgm:pt modelId="{C66043AB-0AA4-46A2-B801-2E4A2E4444E2}">
      <dgm:prSet custT="1"/>
      <dgm:spPr/>
      <dgm:t>
        <a:bodyPr tIns="0" bIns="0"/>
        <a:lstStyle/>
        <a:p>
          <a:r>
            <a:rPr lang="en-US" sz="1600" dirty="0"/>
            <a:t>Referrals from: </a:t>
          </a:r>
        </a:p>
      </dgm:t>
    </dgm:pt>
    <dgm:pt modelId="{B38D900D-A3E0-4B7D-93E8-B104849BF274}" type="parTrans" cxnId="{8A09E7E6-5EB5-4E88-BBFB-631A4486BE20}">
      <dgm:prSet/>
      <dgm:spPr/>
      <dgm:t>
        <a:bodyPr/>
        <a:lstStyle/>
        <a:p>
          <a:endParaRPr lang="en-US"/>
        </a:p>
      </dgm:t>
    </dgm:pt>
    <dgm:pt modelId="{BC40EC76-07F5-4B93-9C0C-94FD75244634}" type="sibTrans" cxnId="{8A09E7E6-5EB5-4E88-BBFB-631A4486BE20}">
      <dgm:prSet/>
      <dgm:spPr/>
      <dgm:t>
        <a:bodyPr/>
        <a:lstStyle/>
        <a:p>
          <a:endParaRPr lang="en-US"/>
        </a:p>
      </dgm:t>
    </dgm:pt>
    <dgm:pt modelId="{98FCBBC8-758B-494B-BE41-4DC1654C4C5C}">
      <dgm:prSet custT="1"/>
      <dgm:spPr/>
      <dgm:t>
        <a:bodyPr tIns="0" bIns="0"/>
        <a:lstStyle/>
        <a:p>
          <a:r>
            <a:rPr lang="en-US" sz="1600" dirty="0"/>
            <a:t>Other agencies</a:t>
          </a:r>
        </a:p>
      </dgm:t>
    </dgm:pt>
    <dgm:pt modelId="{D5A16934-DD97-4E2C-80BF-4656B9E4E64D}" type="parTrans" cxnId="{28F09307-A521-4813-9D1F-BD8E8D17B276}">
      <dgm:prSet/>
      <dgm:spPr/>
      <dgm:t>
        <a:bodyPr/>
        <a:lstStyle/>
        <a:p>
          <a:endParaRPr lang="en-US"/>
        </a:p>
      </dgm:t>
    </dgm:pt>
    <dgm:pt modelId="{E25491B5-CD16-4BD5-A069-38BE4BD9512F}" type="sibTrans" cxnId="{28F09307-A521-4813-9D1F-BD8E8D17B276}">
      <dgm:prSet/>
      <dgm:spPr/>
      <dgm:t>
        <a:bodyPr/>
        <a:lstStyle/>
        <a:p>
          <a:endParaRPr lang="en-US"/>
        </a:p>
      </dgm:t>
    </dgm:pt>
    <dgm:pt modelId="{96A10FEF-30EB-4383-A998-E876E235F693}">
      <dgm:prSet custT="1"/>
      <dgm:spPr/>
      <dgm:t>
        <a:bodyPr tIns="0" bIns="0"/>
        <a:lstStyle/>
        <a:p>
          <a:r>
            <a:rPr lang="en-US" sz="1600" dirty="0"/>
            <a:t>State insurance departments</a:t>
          </a:r>
        </a:p>
      </dgm:t>
    </dgm:pt>
    <dgm:pt modelId="{65E35FEB-DB3C-4562-828C-645788C76E2A}" type="parTrans" cxnId="{A8D86337-9DA5-463F-88F6-CEEB18634592}">
      <dgm:prSet/>
      <dgm:spPr/>
      <dgm:t>
        <a:bodyPr/>
        <a:lstStyle/>
        <a:p>
          <a:endParaRPr lang="en-US"/>
        </a:p>
      </dgm:t>
    </dgm:pt>
    <dgm:pt modelId="{161657DE-3E6A-4F13-AB7F-ABD27F51B950}" type="sibTrans" cxnId="{A8D86337-9DA5-463F-88F6-CEEB18634592}">
      <dgm:prSet/>
      <dgm:spPr/>
      <dgm:t>
        <a:bodyPr/>
        <a:lstStyle/>
        <a:p>
          <a:endParaRPr lang="en-US"/>
        </a:p>
      </dgm:t>
    </dgm:pt>
    <dgm:pt modelId="{282B9C36-B520-4FD7-8F7C-BF3E4407F396}">
      <dgm:prSet custT="1"/>
      <dgm:spPr/>
      <dgm:t>
        <a:bodyPr tIns="0" bIns="0"/>
        <a:lstStyle/>
        <a:p>
          <a:r>
            <a:rPr lang="en-US" sz="1600" dirty="0"/>
            <a:t>Advocacy groups</a:t>
          </a:r>
        </a:p>
      </dgm:t>
    </dgm:pt>
    <dgm:pt modelId="{855CB45F-96DC-4496-B780-8F8E0AFED908}" type="parTrans" cxnId="{CEDBA64C-2AE3-4996-A437-DBC3E03C1607}">
      <dgm:prSet/>
      <dgm:spPr/>
      <dgm:t>
        <a:bodyPr/>
        <a:lstStyle/>
        <a:p>
          <a:endParaRPr lang="en-US"/>
        </a:p>
      </dgm:t>
    </dgm:pt>
    <dgm:pt modelId="{37DD6FB1-A992-4DD7-B378-B0BC4968AF17}" type="sibTrans" cxnId="{CEDBA64C-2AE3-4996-A437-DBC3E03C1607}">
      <dgm:prSet/>
      <dgm:spPr/>
      <dgm:t>
        <a:bodyPr/>
        <a:lstStyle/>
        <a:p>
          <a:endParaRPr lang="en-US"/>
        </a:p>
      </dgm:t>
    </dgm:pt>
    <dgm:pt modelId="{EEAAF3EC-EBD3-4BDB-9B08-E72D7E3F3C17}">
      <dgm:prSet custT="1"/>
      <dgm:spPr/>
      <dgm:t>
        <a:bodyPr tIns="0" bIns="0"/>
        <a:lstStyle/>
        <a:p>
          <a:r>
            <a:rPr lang="en-US" sz="1600" dirty="0"/>
            <a:t>Media</a:t>
          </a:r>
        </a:p>
      </dgm:t>
    </dgm:pt>
    <dgm:pt modelId="{76A2A5F5-2C36-4AF9-9CBE-DF58C96ADCD1}" type="parTrans" cxnId="{F7F27294-CF9A-4CC3-B825-F8FC96FADB8F}">
      <dgm:prSet/>
      <dgm:spPr/>
      <dgm:t>
        <a:bodyPr/>
        <a:lstStyle/>
        <a:p>
          <a:endParaRPr lang="en-US"/>
        </a:p>
      </dgm:t>
    </dgm:pt>
    <dgm:pt modelId="{7646DF29-273C-40A7-846C-F5DC154573DE}" type="sibTrans" cxnId="{F7F27294-CF9A-4CC3-B825-F8FC96FADB8F}">
      <dgm:prSet/>
      <dgm:spPr/>
      <dgm:t>
        <a:bodyPr/>
        <a:lstStyle/>
        <a:p>
          <a:endParaRPr lang="en-US"/>
        </a:p>
      </dgm:t>
    </dgm:pt>
    <dgm:pt modelId="{8A1A1AB2-8AAF-4BF0-A2C7-CBE2A54B79B2}">
      <dgm:prSet custT="1"/>
      <dgm:spPr/>
      <dgm:t>
        <a:bodyPr tIns="0" bIns="0"/>
        <a:lstStyle/>
        <a:p>
          <a:r>
            <a:rPr lang="en-US" sz="1600" dirty="0"/>
            <a:t>Private litigation</a:t>
          </a:r>
        </a:p>
      </dgm:t>
    </dgm:pt>
    <dgm:pt modelId="{A687097E-ABE4-4E0E-87E1-23A52E9BA90B}" type="parTrans" cxnId="{3EFF24EF-9136-483F-838F-DA74A8C75093}">
      <dgm:prSet/>
      <dgm:spPr/>
      <dgm:t>
        <a:bodyPr/>
        <a:lstStyle/>
        <a:p>
          <a:endParaRPr lang="en-US"/>
        </a:p>
      </dgm:t>
    </dgm:pt>
    <dgm:pt modelId="{D2042FC0-4793-4698-A707-D4DD73D1E89D}" type="sibTrans" cxnId="{3EFF24EF-9136-483F-838F-DA74A8C75093}">
      <dgm:prSet/>
      <dgm:spPr/>
      <dgm:t>
        <a:bodyPr/>
        <a:lstStyle/>
        <a:p>
          <a:endParaRPr lang="en-US"/>
        </a:p>
      </dgm:t>
    </dgm:pt>
    <dgm:pt modelId="{79F61929-44E1-4BA2-9106-BC64517E4F2D}" type="pres">
      <dgm:prSet presAssocID="{EF5E54F2-22C6-404D-9181-2BB23A499066}" presName="Name0" presStyleCnt="0">
        <dgm:presLayoutVars>
          <dgm:dir/>
          <dgm:animLvl val="lvl"/>
          <dgm:resizeHandles val="exact"/>
        </dgm:presLayoutVars>
      </dgm:prSet>
      <dgm:spPr/>
    </dgm:pt>
    <dgm:pt modelId="{E698003B-0E01-458A-8767-F6B02EB0A32D}" type="pres">
      <dgm:prSet presAssocID="{B84793B5-F7BD-4F80-9938-9B1C81429FE8}" presName="linNode" presStyleCnt="0"/>
      <dgm:spPr/>
    </dgm:pt>
    <dgm:pt modelId="{FE2A26EE-4C9B-4F34-8855-09A870422071}" type="pres">
      <dgm:prSet presAssocID="{B84793B5-F7BD-4F80-9938-9B1C81429FE8}" presName="parentText" presStyleLbl="node1" presStyleIdx="0" presStyleCnt="1" custScaleX="70517" custScaleY="56250">
        <dgm:presLayoutVars>
          <dgm:chMax val="1"/>
          <dgm:bulletEnabled val="1"/>
        </dgm:presLayoutVars>
      </dgm:prSet>
      <dgm:spPr/>
    </dgm:pt>
    <dgm:pt modelId="{6BC25F55-29BA-4D9A-A4E7-99CA4D52B9CF}" type="pres">
      <dgm:prSet presAssocID="{B84793B5-F7BD-4F80-9938-9B1C81429FE8}" presName="descendantText" presStyleLbl="alignAccFollowNode1" presStyleIdx="0" presStyleCnt="1" custScaleX="113490" custScaleY="58594" custLinFactNeighborX="-1502">
        <dgm:presLayoutVars>
          <dgm:bulletEnabled val="1"/>
        </dgm:presLayoutVars>
      </dgm:prSet>
      <dgm:spPr/>
    </dgm:pt>
  </dgm:ptLst>
  <dgm:cxnLst>
    <dgm:cxn modelId="{28F09307-A521-4813-9D1F-BD8E8D17B276}" srcId="{C66043AB-0AA4-46A2-B801-2E4A2E4444E2}" destId="{98FCBBC8-758B-494B-BE41-4DC1654C4C5C}" srcOrd="0" destOrd="0" parTransId="{D5A16934-DD97-4E2C-80BF-4656B9E4E64D}" sibTransId="{E25491B5-CD16-4BD5-A069-38BE4BD9512F}"/>
    <dgm:cxn modelId="{48CD1309-74BE-4C26-9071-0336BF3DC739}" type="presOf" srcId="{EF5E54F2-22C6-404D-9181-2BB23A499066}" destId="{79F61929-44E1-4BA2-9106-BC64517E4F2D}" srcOrd="0" destOrd="0" presId="urn:microsoft.com/office/officeart/2005/8/layout/vList5"/>
    <dgm:cxn modelId="{38630518-78AB-40FF-B591-581EC743C7CB}" type="presOf" srcId="{8A1A1AB2-8AAF-4BF0-A2C7-CBE2A54B79B2}" destId="{6BC25F55-29BA-4D9A-A4E7-99CA4D52B9CF}" srcOrd="0" destOrd="7" presId="urn:microsoft.com/office/officeart/2005/8/layout/vList5"/>
    <dgm:cxn modelId="{A8D86337-9DA5-463F-88F6-CEEB18634592}" srcId="{C66043AB-0AA4-46A2-B801-2E4A2E4444E2}" destId="{96A10FEF-30EB-4383-A998-E876E235F693}" srcOrd="1" destOrd="0" parTransId="{65E35FEB-DB3C-4562-828C-645788C76E2A}" sibTransId="{161657DE-3E6A-4F13-AB7F-ABD27F51B950}"/>
    <dgm:cxn modelId="{0221A83C-D824-4236-8649-D8A61455A24B}" type="presOf" srcId="{98FCBBC8-758B-494B-BE41-4DC1654C4C5C}" destId="{6BC25F55-29BA-4D9A-A4E7-99CA4D52B9CF}" srcOrd="0" destOrd="3" presId="urn:microsoft.com/office/officeart/2005/8/layout/vList5"/>
    <dgm:cxn modelId="{4D5A8963-D5F6-4492-980C-FE0C7D63C351}" type="presOf" srcId="{EEAAF3EC-EBD3-4BDB-9B08-E72D7E3F3C17}" destId="{6BC25F55-29BA-4D9A-A4E7-99CA4D52B9CF}" srcOrd="0" destOrd="6" presId="urn:microsoft.com/office/officeart/2005/8/layout/vList5"/>
    <dgm:cxn modelId="{CEDBA64C-2AE3-4996-A437-DBC3E03C1607}" srcId="{C66043AB-0AA4-46A2-B801-2E4A2E4444E2}" destId="{282B9C36-B520-4FD7-8F7C-BF3E4407F396}" srcOrd="2" destOrd="0" parTransId="{855CB45F-96DC-4496-B780-8F8E0AFED908}" sibTransId="{37DD6FB1-A992-4DD7-B378-B0BC4968AF17}"/>
    <dgm:cxn modelId="{AFBBA176-4BA2-4C1A-9436-9457EFED117D}" type="presOf" srcId="{B84793B5-F7BD-4F80-9938-9B1C81429FE8}" destId="{FE2A26EE-4C9B-4F34-8855-09A870422071}" srcOrd="0" destOrd="0" presId="urn:microsoft.com/office/officeart/2005/8/layout/vList5"/>
    <dgm:cxn modelId="{4B665C57-408E-403B-9E49-A4C27D723E07}" srcId="{B84793B5-F7BD-4F80-9938-9B1C81429FE8}" destId="{35708CCD-BD21-40D8-B886-DB1638998A27}" srcOrd="0" destOrd="0" parTransId="{848A186C-FC9C-4A46-8F98-34A1B4C79A58}" sibTransId="{DAE45EC8-E2BC-4051-A831-9B29B7F901E2}"/>
    <dgm:cxn modelId="{F7F27294-CF9A-4CC3-B825-F8FC96FADB8F}" srcId="{B84793B5-F7BD-4F80-9938-9B1C81429FE8}" destId="{EEAAF3EC-EBD3-4BDB-9B08-E72D7E3F3C17}" srcOrd="3" destOrd="0" parTransId="{76A2A5F5-2C36-4AF9-9CBE-DF58C96ADCD1}" sibTransId="{7646DF29-273C-40A7-846C-F5DC154573DE}"/>
    <dgm:cxn modelId="{7B20D6B4-58BD-4E7C-9E88-9B61AA739B80}" srcId="{EF5E54F2-22C6-404D-9181-2BB23A499066}" destId="{B84793B5-F7BD-4F80-9938-9B1C81429FE8}" srcOrd="0" destOrd="0" parTransId="{D207C221-7EF2-4258-9DFA-BF4C7775BFBE}" sibTransId="{4BB59837-0785-4516-B30A-DAFB3D462CF8}"/>
    <dgm:cxn modelId="{7CC3ADD0-36DF-468D-8364-5AC422AF87F4}" type="presOf" srcId="{C66043AB-0AA4-46A2-B801-2E4A2E4444E2}" destId="{6BC25F55-29BA-4D9A-A4E7-99CA4D52B9CF}" srcOrd="0" destOrd="2" presId="urn:microsoft.com/office/officeart/2005/8/layout/vList5"/>
    <dgm:cxn modelId="{7AF9A5D6-C6A0-46F1-96D8-DE87720C09CB}" srcId="{B84793B5-F7BD-4F80-9938-9B1C81429FE8}" destId="{8A9BB0F5-641B-4429-A1F2-0002F52FCFE9}" srcOrd="1" destOrd="0" parTransId="{60F50689-3558-4165-9952-66DABC7403D1}" sibTransId="{27F07CAB-F9FC-48CF-B80C-DADCBADEF849}"/>
    <dgm:cxn modelId="{C5DA34DA-2089-4E45-BBBF-1658FCCEBC19}" type="presOf" srcId="{8A9BB0F5-641B-4429-A1F2-0002F52FCFE9}" destId="{6BC25F55-29BA-4D9A-A4E7-99CA4D52B9CF}" srcOrd="0" destOrd="1" presId="urn:microsoft.com/office/officeart/2005/8/layout/vList5"/>
    <dgm:cxn modelId="{37C14DE0-B31B-44E5-8180-FB7E97ADAA29}" type="presOf" srcId="{35708CCD-BD21-40D8-B886-DB1638998A27}" destId="{6BC25F55-29BA-4D9A-A4E7-99CA4D52B9CF}" srcOrd="0" destOrd="0" presId="urn:microsoft.com/office/officeart/2005/8/layout/vList5"/>
    <dgm:cxn modelId="{8A09E7E6-5EB5-4E88-BBFB-631A4486BE20}" srcId="{B84793B5-F7BD-4F80-9938-9B1C81429FE8}" destId="{C66043AB-0AA4-46A2-B801-2E4A2E4444E2}" srcOrd="2" destOrd="0" parTransId="{B38D900D-A3E0-4B7D-93E8-B104849BF274}" sibTransId="{BC40EC76-07F5-4B93-9C0C-94FD75244634}"/>
    <dgm:cxn modelId="{3EFF24EF-9136-483F-838F-DA74A8C75093}" srcId="{B84793B5-F7BD-4F80-9938-9B1C81429FE8}" destId="{8A1A1AB2-8AAF-4BF0-A2C7-CBE2A54B79B2}" srcOrd="4" destOrd="0" parTransId="{A687097E-ABE4-4E0E-87E1-23A52E9BA90B}" sibTransId="{D2042FC0-4793-4698-A707-D4DD73D1E89D}"/>
    <dgm:cxn modelId="{3C092EF0-3FC4-485B-A948-6925CE74E6AC}" type="presOf" srcId="{282B9C36-B520-4FD7-8F7C-BF3E4407F396}" destId="{6BC25F55-29BA-4D9A-A4E7-99CA4D52B9CF}" srcOrd="0" destOrd="5" presId="urn:microsoft.com/office/officeart/2005/8/layout/vList5"/>
    <dgm:cxn modelId="{9CC123FB-D11F-4CC2-BA92-C8FC60B3C2A3}" type="presOf" srcId="{96A10FEF-30EB-4383-A998-E876E235F693}" destId="{6BC25F55-29BA-4D9A-A4E7-99CA4D52B9CF}" srcOrd="0" destOrd="4" presId="urn:microsoft.com/office/officeart/2005/8/layout/vList5"/>
    <dgm:cxn modelId="{92F03FD0-E407-4160-BE1F-6409ADC902B0}" type="presParOf" srcId="{79F61929-44E1-4BA2-9106-BC64517E4F2D}" destId="{E698003B-0E01-458A-8767-F6B02EB0A32D}" srcOrd="0" destOrd="0" presId="urn:microsoft.com/office/officeart/2005/8/layout/vList5"/>
    <dgm:cxn modelId="{5A35688B-7B02-4A73-B4E5-692065DFEEEA}" type="presParOf" srcId="{E698003B-0E01-458A-8767-F6B02EB0A32D}" destId="{FE2A26EE-4C9B-4F34-8855-09A870422071}" srcOrd="0" destOrd="0" presId="urn:microsoft.com/office/officeart/2005/8/layout/vList5"/>
    <dgm:cxn modelId="{A43F4CE0-9A57-4D23-9F27-0785A2BEE843}" type="presParOf" srcId="{E698003B-0E01-458A-8767-F6B02EB0A32D}" destId="{6BC25F55-29BA-4D9A-A4E7-99CA4D52B9CF}"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94B50AE-885B-459E-A312-E66238DD61DF}" type="doc">
      <dgm:prSet loTypeId="urn:microsoft.com/office/officeart/2005/8/layout/hProcess9" loCatId="process" qsTypeId="urn:microsoft.com/office/officeart/2005/8/quickstyle/3d1" qsCatId="3D" csTypeId="urn:microsoft.com/office/officeart/2005/8/colors/accent1_2" csCatId="accent1" phldr="1"/>
      <dgm:spPr/>
      <dgm:t>
        <a:bodyPr/>
        <a:lstStyle/>
        <a:p>
          <a:endParaRPr lang="en-US"/>
        </a:p>
      </dgm:t>
    </dgm:pt>
    <dgm:pt modelId="{08853BDE-C65E-4FB0-B7DC-B355EFB389D8}">
      <dgm:prSet custT="1"/>
      <dgm:spPr/>
      <dgm:t>
        <a:bodyPr/>
        <a:lstStyle/>
        <a:p>
          <a:pPr rtl="0"/>
          <a:r>
            <a:rPr lang="en-US" sz="1200" b="1" dirty="0">
              <a:effectLst>
                <a:outerShdw blurRad="38100" dist="38100" dir="2700000" algn="tl">
                  <a:srgbClr val="000000">
                    <a:alpha val="43137"/>
                  </a:srgbClr>
                </a:outerShdw>
              </a:effectLst>
            </a:rPr>
            <a:t>CASE OPENING LETTER</a:t>
          </a:r>
        </a:p>
      </dgm:t>
    </dgm:pt>
    <dgm:pt modelId="{3D8D34B6-F9AC-4E23-B955-7869B9F34ECD}" type="parTrans" cxnId="{8109B4D5-EFAB-447E-992D-0A0127E96058}">
      <dgm:prSet/>
      <dgm:spPr/>
      <dgm:t>
        <a:bodyPr/>
        <a:lstStyle/>
        <a:p>
          <a:endParaRPr lang="en-US" b="1" dirty="0">
            <a:effectLst>
              <a:outerShdw blurRad="38100" dist="38100" dir="2700000" algn="tl">
                <a:srgbClr val="000000">
                  <a:alpha val="43137"/>
                </a:srgbClr>
              </a:outerShdw>
            </a:effectLst>
          </a:endParaRPr>
        </a:p>
      </dgm:t>
    </dgm:pt>
    <dgm:pt modelId="{FEC341B0-AF87-4E26-B98A-AEC55874F9A6}" type="sibTrans" cxnId="{8109B4D5-EFAB-447E-992D-0A0127E96058}">
      <dgm:prSet/>
      <dgm:spPr/>
      <dgm:t>
        <a:bodyPr/>
        <a:lstStyle/>
        <a:p>
          <a:endParaRPr lang="en-US" b="1" dirty="0">
            <a:effectLst>
              <a:outerShdw blurRad="38100" dist="38100" dir="2700000" algn="tl">
                <a:srgbClr val="000000">
                  <a:alpha val="43137"/>
                </a:srgbClr>
              </a:outerShdw>
            </a:effectLst>
          </a:endParaRPr>
        </a:p>
      </dgm:t>
    </dgm:pt>
    <dgm:pt modelId="{A62BC5E7-08B6-44DF-91EF-1FBE3F62B2AC}">
      <dgm:prSet/>
      <dgm:spPr/>
      <dgm:t>
        <a:bodyPr/>
        <a:lstStyle/>
        <a:p>
          <a:pPr rtl="0"/>
          <a:r>
            <a:rPr lang="en-US" b="1" dirty="0">
              <a:effectLst>
                <a:outerShdw blurRad="38100" dist="38100" dir="2700000" algn="tl">
                  <a:srgbClr val="000000">
                    <a:alpha val="43137"/>
                  </a:srgbClr>
                </a:outerShdw>
              </a:effectLst>
            </a:rPr>
            <a:t>REQUEST DOCUMENTS</a:t>
          </a:r>
        </a:p>
      </dgm:t>
    </dgm:pt>
    <dgm:pt modelId="{1EA3385F-4291-4452-8398-0CE673BA1725}" type="parTrans" cxnId="{7AF97DC5-030D-418D-837E-166C1A0D49B6}">
      <dgm:prSet/>
      <dgm:spPr/>
      <dgm:t>
        <a:bodyPr/>
        <a:lstStyle/>
        <a:p>
          <a:endParaRPr lang="en-US" b="1" dirty="0">
            <a:effectLst>
              <a:outerShdw blurRad="38100" dist="38100" dir="2700000" algn="tl">
                <a:srgbClr val="000000">
                  <a:alpha val="43137"/>
                </a:srgbClr>
              </a:outerShdw>
            </a:effectLst>
          </a:endParaRPr>
        </a:p>
      </dgm:t>
    </dgm:pt>
    <dgm:pt modelId="{C3021063-024C-42EE-B688-908FF9717257}" type="sibTrans" cxnId="{7AF97DC5-030D-418D-837E-166C1A0D49B6}">
      <dgm:prSet/>
      <dgm:spPr/>
      <dgm:t>
        <a:bodyPr/>
        <a:lstStyle/>
        <a:p>
          <a:endParaRPr lang="en-US" b="1" dirty="0">
            <a:effectLst>
              <a:outerShdw blurRad="38100" dist="38100" dir="2700000" algn="tl">
                <a:srgbClr val="000000">
                  <a:alpha val="43137"/>
                </a:srgbClr>
              </a:outerShdw>
            </a:effectLst>
          </a:endParaRPr>
        </a:p>
      </dgm:t>
    </dgm:pt>
    <dgm:pt modelId="{80282D42-1F35-4DF8-B012-A01177AAD40D}">
      <dgm:prSet/>
      <dgm:spPr/>
      <dgm:t>
        <a:bodyPr/>
        <a:lstStyle/>
        <a:p>
          <a:pPr rtl="0"/>
          <a:r>
            <a:rPr lang="en-US" b="1" dirty="0">
              <a:effectLst>
                <a:outerShdw blurRad="38100" dist="38100" dir="2700000" algn="tl">
                  <a:srgbClr val="000000">
                    <a:alpha val="43137"/>
                  </a:srgbClr>
                </a:outerShdw>
              </a:effectLst>
            </a:rPr>
            <a:t>CORRECTION</a:t>
          </a:r>
        </a:p>
      </dgm:t>
    </dgm:pt>
    <dgm:pt modelId="{534D3E2B-2BC4-454C-8F00-BC32F2D28948}" type="parTrans" cxnId="{BFB1D741-3DB6-4BFF-BC51-4DEB6948D1E5}">
      <dgm:prSet/>
      <dgm:spPr/>
      <dgm:t>
        <a:bodyPr/>
        <a:lstStyle/>
        <a:p>
          <a:endParaRPr lang="en-US" b="1" dirty="0">
            <a:effectLst>
              <a:outerShdw blurRad="38100" dist="38100" dir="2700000" algn="tl">
                <a:srgbClr val="000000">
                  <a:alpha val="43137"/>
                </a:srgbClr>
              </a:outerShdw>
            </a:effectLst>
          </a:endParaRPr>
        </a:p>
      </dgm:t>
    </dgm:pt>
    <dgm:pt modelId="{00C39E3A-E209-4E70-81DB-E3DFE087F1EF}" type="sibTrans" cxnId="{BFB1D741-3DB6-4BFF-BC51-4DEB6948D1E5}">
      <dgm:prSet/>
      <dgm:spPr/>
      <dgm:t>
        <a:bodyPr/>
        <a:lstStyle/>
        <a:p>
          <a:endParaRPr lang="en-US" b="1" dirty="0">
            <a:effectLst>
              <a:outerShdw blurRad="38100" dist="38100" dir="2700000" algn="tl">
                <a:srgbClr val="000000">
                  <a:alpha val="43137"/>
                </a:srgbClr>
              </a:outerShdw>
            </a:effectLst>
          </a:endParaRPr>
        </a:p>
      </dgm:t>
    </dgm:pt>
    <dgm:pt modelId="{08649024-B00D-4633-9C3B-728887AB4B95}">
      <dgm:prSet/>
      <dgm:spPr/>
      <dgm:t>
        <a:bodyPr/>
        <a:lstStyle/>
        <a:p>
          <a:pPr rtl="0"/>
          <a:r>
            <a:rPr lang="en-US" b="1" dirty="0">
              <a:effectLst>
                <a:outerShdw blurRad="38100" dist="38100" dir="2700000" algn="tl">
                  <a:srgbClr val="000000">
                    <a:alpha val="43137"/>
                  </a:srgbClr>
                </a:outerShdw>
              </a:effectLst>
            </a:rPr>
            <a:t>CLOSING LETTER</a:t>
          </a:r>
        </a:p>
      </dgm:t>
    </dgm:pt>
    <dgm:pt modelId="{EC5AF1DD-C522-49A4-8551-F266AF324D50}" type="parTrans" cxnId="{208339A3-4E1D-4F7E-9BB9-916EB0E6A94B}">
      <dgm:prSet/>
      <dgm:spPr/>
      <dgm:t>
        <a:bodyPr/>
        <a:lstStyle/>
        <a:p>
          <a:endParaRPr lang="en-US" b="1" dirty="0">
            <a:effectLst>
              <a:outerShdw blurRad="38100" dist="38100" dir="2700000" algn="tl">
                <a:srgbClr val="000000">
                  <a:alpha val="43137"/>
                </a:srgbClr>
              </a:outerShdw>
            </a:effectLst>
          </a:endParaRPr>
        </a:p>
      </dgm:t>
    </dgm:pt>
    <dgm:pt modelId="{BDFA2CF2-9804-4519-AD0C-91A2311C244D}" type="sibTrans" cxnId="{208339A3-4E1D-4F7E-9BB9-916EB0E6A94B}">
      <dgm:prSet/>
      <dgm:spPr/>
      <dgm:t>
        <a:bodyPr/>
        <a:lstStyle/>
        <a:p>
          <a:endParaRPr lang="en-US" b="1" dirty="0">
            <a:effectLst>
              <a:outerShdw blurRad="38100" dist="38100" dir="2700000" algn="tl">
                <a:srgbClr val="000000">
                  <a:alpha val="43137"/>
                </a:srgbClr>
              </a:outerShdw>
            </a:effectLst>
          </a:endParaRPr>
        </a:p>
      </dgm:t>
    </dgm:pt>
    <dgm:pt modelId="{7B52AAF9-B4AA-462D-962B-4AE8720BA814}">
      <dgm:prSet/>
      <dgm:spPr/>
      <dgm:t>
        <a:bodyPr/>
        <a:lstStyle/>
        <a:p>
          <a:pPr rtl="0"/>
          <a:r>
            <a:rPr lang="en-US" b="1" dirty="0">
              <a:effectLst>
                <a:outerShdw blurRad="38100" dist="38100" dir="2700000" algn="tl">
                  <a:srgbClr val="000000">
                    <a:alpha val="43137"/>
                  </a:srgbClr>
                </a:outerShdw>
              </a:effectLst>
            </a:rPr>
            <a:t>INTERVIEWS</a:t>
          </a:r>
        </a:p>
      </dgm:t>
    </dgm:pt>
    <dgm:pt modelId="{2CBF9568-CD05-4C33-83B6-A7E96B3A28BC}" type="parTrans" cxnId="{B19756AD-17B2-41AA-89D8-775A23B4802F}">
      <dgm:prSet/>
      <dgm:spPr/>
      <dgm:t>
        <a:bodyPr/>
        <a:lstStyle/>
        <a:p>
          <a:endParaRPr lang="en-US" b="1" dirty="0">
            <a:effectLst>
              <a:outerShdw blurRad="38100" dist="38100" dir="2700000" algn="tl">
                <a:srgbClr val="000000">
                  <a:alpha val="43137"/>
                </a:srgbClr>
              </a:outerShdw>
            </a:effectLst>
          </a:endParaRPr>
        </a:p>
      </dgm:t>
    </dgm:pt>
    <dgm:pt modelId="{CA972B7F-BF69-4974-8E6D-4A00EEF6CDC7}" type="sibTrans" cxnId="{B19756AD-17B2-41AA-89D8-775A23B4802F}">
      <dgm:prSet/>
      <dgm:spPr/>
      <dgm:t>
        <a:bodyPr/>
        <a:lstStyle/>
        <a:p>
          <a:endParaRPr lang="en-US" b="1" dirty="0">
            <a:effectLst>
              <a:outerShdw blurRad="38100" dist="38100" dir="2700000" algn="tl">
                <a:srgbClr val="000000">
                  <a:alpha val="43137"/>
                </a:srgbClr>
              </a:outerShdw>
            </a:effectLst>
          </a:endParaRPr>
        </a:p>
      </dgm:t>
    </dgm:pt>
    <dgm:pt modelId="{87CE9924-A6F0-4617-BBA6-9042AB26720B}">
      <dgm:prSet/>
      <dgm:spPr/>
      <dgm:t>
        <a:bodyPr/>
        <a:lstStyle/>
        <a:p>
          <a:pPr rtl="0"/>
          <a:r>
            <a:rPr lang="en-US" b="1" dirty="0">
              <a:effectLst>
                <a:outerShdw blurRad="38100" dist="38100" dir="2700000" algn="tl">
                  <a:srgbClr val="000000">
                    <a:alpha val="43137"/>
                  </a:srgbClr>
                </a:outerShdw>
              </a:effectLst>
            </a:rPr>
            <a:t>VOLUNTARY COMPLIANCE LETTER</a:t>
          </a:r>
        </a:p>
      </dgm:t>
    </dgm:pt>
    <dgm:pt modelId="{C116E7BD-BCBF-4E04-A275-E71E2D76251B}" type="parTrans" cxnId="{490E221F-53B2-4905-84EF-D0B3CE219154}">
      <dgm:prSet/>
      <dgm:spPr/>
      <dgm:t>
        <a:bodyPr/>
        <a:lstStyle/>
        <a:p>
          <a:endParaRPr lang="en-US" b="1" dirty="0">
            <a:effectLst>
              <a:outerShdw blurRad="38100" dist="38100" dir="2700000" algn="tl">
                <a:srgbClr val="000000">
                  <a:alpha val="43137"/>
                </a:srgbClr>
              </a:outerShdw>
            </a:effectLst>
          </a:endParaRPr>
        </a:p>
      </dgm:t>
    </dgm:pt>
    <dgm:pt modelId="{48A92302-8861-46FE-A72B-9BE57B692BEC}" type="sibTrans" cxnId="{490E221F-53B2-4905-84EF-D0B3CE219154}">
      <dgm:prSet/>
      <dgm:spPr/>
      <dgm:t>
        <a:bodyPr/>
        <a:lstStyle/>
        <a:p>
          <a:endParaRPr lang="en-US" b="1" dirty="0">
            <a:effectLst>
              <a:outerShdw blurRad="38100" dist="38100" dir="2700000" algn="tl">
                <a:srgbClr val="000000">
                  <a:alpha val="43137"/>
                </a:srgbClr>
              </a:outerShdw>
            </a:effectLst>
          </a:endParaRPr>
        </a:p>
      </dgm:t>
    </dgm:pt>
    <dgm:pt modelId="{703A0E28-C7C7-4EB5-9A3B-1940AFE904D0}" type="pres">
      <dgm:prSet presAssocID="{594B50AE-885B-459E-A312-E66238DD61DF}" presName="CompostProcess" presStyleCnt="0">
        <dgm:presLayoutVars>
          <dgm:dir/>
          <dgm:resizeHandles val="exact"/>
        </dgm:presLayoutVars>
      </dgm:prSet>
      <dgm:spPr/>
    </dgm:pt>
    <dgm:pt modelId="{9F8AFC1D-347B-4950-970C-76D0540E93AC}" type="pres">
      <dgm:prSet presAssocID="{594B50AE-885B-459E-A312-E66238DD61DF}" presName="arrow" presStyleLbl="bgShp" presStyleIdx="0" presStyleCnt="1"/>
      <dgm:spPr>
        <a:solidFill>
          <a:srgbClr val="3333CC"/>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190500">
          <a:bevelT w="190500" h="38100"/>
        </a:sp3d>
      </dgm:spPr>
    </dgm:pt>
    <dgm:pt modelId="{9A3EAE17-F490-43AF-9002-0D1705145184}" type="pres">
      <dgm:prSet presAssocID="{594B50AE-885B-459E-A312-E66238DD61DF}" presName="linearProcess" presStyleCnt="0"/>
      <dgm:spPr/>
    </dgm:pt>
    <dgm:pt modelId="{25B98360-9607-465E-903F-E3515ECB57A4}" type="pres">
      <dgm:prSet presAssocID="{08853BDE-C65E-4FB0-B7DC-B355EFB389D8}" presName="textNode" presStyleLbl="node1" presStyleIdx="0" presStyleCnt="6">
        <dgm:presLayoutVars>
          <dgm:bulletEnabled val="1"/>
        </dgm:presLayoutVars>
      </dgm:prSet>
      <dgm:spPr/>
    </dgm:pt>
    <dgm:pt modelId="{705C911E-E7AA-430E-97EA-EF98E2FEBCD0}" type="pres">
      <dgm:prSet presAssocID="{FEC341B0-AF87-4E26-B98A-AEC55874F9A6}" presName="sibTrans" presStyleCnt="0"/>
      <dgm:spPr/>
    </dgm:pt>
    <dgm:pt modelId="{AFA5D50C-D2C7-46EE-A80C-D5260C7DD8DA}" type="pres">
      <dgm:prSet presAssocID="{A62BC5E7-08B6-44DF-91EF-1FBE3F62B2AC}" presName="textNode" presStyleLbl="node1" presStyleIdx="1" presStyleCnt="6">
        <dgm:presLayoutVars>
          <dgm:bulletEnabled val="1"/>
        </dgm:presLayoutVars>
      </dgm:prSet>
      <dgm:spPr/>
    </dgm:pt>
    <dgm:pt modelId="{3809876D-55F5-4DD4-8773-08EB46B22783}" type="pres">
      <dgm:prSet presAssocID="{C3021063-024C-42EE-B688-908FF9717257}" presName="sibTrans" presStyleCnt="0"/>
      <dgm:spPr/>
    </dgm:pt>
    <dgm:pt modelId="{11AE1155-9436-48B6-A3E5-391D7969E0BA}" type="pres">
      <dgm:prSet presAssocID="{7B52AAF9-B4AA-462D-962B-4AE8720BA814}" presName="textNode" presStyleLbl="node1" presStyleIdx="2" presStyleCnt="6">
        <dgm:presLayoutVars>
          <dgm:bulletEnabled val="1"/>
        </dgm:presLayoutVars>
      </dgm:prSet>
      <dgm:spPr/>
    </dgm:pt>
    <dgm:pt modelId="{4BB773DE-3234-4648-9607-645287DBB97B}" type="pres">
      <dgm:prSet presAssocID="{CA972B7F-BF69-4974-8E6D-4A00EEF6CDC7}" presName="sibTrans" presStyleCnt="0"/>
      <dgm:spPr/>
    </dgm:pt>
    <dgm:pt modelId="{73BE3F1B-2F13-474B-9FC7-F41ADB5DCBFA}" type="pres">
      <dgm:prSet presAssocID="{87CE9924-A6F0-4617-BBA6-9042AB26720B}" presName="textNode" presStyleLbl="node1" presStyleIdx="3" presStyleCnt="6">
        <dgm:presLayoutVars>
          <dgm:bulletEnabled val="1"/>
        </dgm:presLayoutVars>
      </dgm:prSet>
      <dgm:spPr/>
    </dgm:pt>
    <dgm:pt modelId="{6F99B754-6AF0-4B66-A775-F66AD25D708F}" type="pres">
      <dgm:prSet presAssocID="{48A92302-8861-46FE-A72B-9BE57B692BEC}" presName="sibTrans" presStyleCnt="0"/>
      <dgm:spPr/>
    </dgm:pt>
    <dgm:pt modelId="{F2313578-27F7-4D7F-9CF7-325EEF3E045D}" type="pres">
      <dgm:prSet presAssocID="{80282D42-1F35-4DF8-B012-A01177AAD40D}" presName="textNode" presStyleLbl="node1" presStyleIdx="4" presStyleCnt="6">
        <dgm:presLayoutVars>
          <dgm:bulletEnabled val="1"/>
        </dgm:presLayoutVars>
      </dgm:prSet>
      <dgm:spPr/>
    </dgm:pt>
    <dgm:pt modelId="{8672D254-3D9C-4697-AC41-0D6C68070CED}" type="pres">
      <dgm:prSet presAssocID="{00C39E3A-E209-4E70-81DB-E3DFE087F1EF}" presName="sibTrans" presStyleCnt="0"/>
      <dgm:spPr/>
    </dgm:pt>
    <dgm:pt modelId="{01C2D7DF-C1E3-4E22-A840-4CCB9690BF9F}" type="pres">
      <dgm:prSet presAssocID="{08649024-B00D-4633-9C3B-728887AB4B95}" presName="textNode" presStyleLbl="node1" presStyleIdx="5" presStyleCnt="6">
        <dgm:presLayoutVars>
          <dgm:bulletEnabled val="1"/>
        </dgm:presLayoutVars>
      </dgm:prSet>
      <dgm:spPr/>
    </dgm:pt>
  </dgm:ptLst>
  <dgm:cxnLst>
    <dgm:cxn modelId="{490E221F-53B2-4905-84EF-D0B3CE219154}" srcId="{594B50AE-885B-459E-A312-E66238DD61DF}" destId="{87CE9924-A6F0-4617-BBA6-9042AB26720B}" srcOrd="3" destOrd="0" parTransId="{C116E7BD-BCBF-4E04-A275-E71E2D76251B}" sibTransId="{48A92302-8861-46FE-A72B-9BE57B692BEC}"/>
    <dgm:cxn modelId="{BFB1D741-3DB6-4BFF-BC51-4DEB6948D1E5}" srcId="{594B50AE-885B-459E-A312-E66238DD61DF}" destId="{80282D42-1F35-4DF8-B012-A01177AAD40D}" srcOrd="4" destOrd="0" parTransId="{534D3E2B-2BC4-454C-8F00-BC32F2D28948}" sibTransId="{00C39E3A-E209-4E70-81DB-E3DFE087F1EF}"/>
    <dgm:cxn modelId="{E82C4546-C94F-4F1B-9A23-C31E514EE919}" type="presOf" srcId="{08649024-B00D-4633-9C3B-728887AB4B95}" destId="{01C2D7DF-C1E3-4E22-A840-4CCB9690BF9F}" srcOrd="0" destOrd="0" presId="urn:microsoft.com/office/officeart/2005/8/layout/hProcess9"/>
    <dgm:cxn modelId="{27C7B367-6030-4927-BC00-6C3734C6E918}" type="presOf" srcId="{87CE9924-A6F0-4617-BBA6-9042AB26720B}" destId="{73BE3F1B-2F13-474B-9FC7-F41ADB5DCBFA}" srcOrd="0" destOrd="0" presId="urn:microsoft.com/office/officeart/2005/8/layout/hProcess9"/>
    <dgm:cxn modelId="{7F94808F-53E4-4486-A0C9-B3B3A1E72AD1}" type="presOf" srcId="{A62BC5E7-08B6-44DF-91EF-1FBE3F62B2AC}" destId="{AFA5D50C-D2C7-46EE-A80C-D5260C7DD8DA}" srcOrd="0" destOrd="0" presId="urn:microsoft.com/office/officeart/2005/8/layout/hProcess9"/>
    <dgm:cxn modelId="{208339A3-4E1D-4F7E-9BB9-916EB0E6A94B}" srcId="{594B50AE-885B-459E-A312-E66238DD61DF}" destId="{08649024-B00D-4633-9C3B-728887AB4B95}" srcOrd="5" destOrd="0" parTransId="{EC5AF1DD-C522-49A4-8551-F266AF324D50}" sibTransId="{BDFA2CF2-9804-4519-AD0C-91A2311C244D}"/>
    <dgm:cxn modelId="{B19756AD-17B2-41AA-89D8-775A23B4802F}" srcId="{594B50AE-885B-459E-A312-E66238DD61DF}" destId="{7B52AAF9-B4AA-462D-962B-4AE8720BA814}" srcOrd="2" destOrd="0" parTransId="{2CBF9568-CD05-4C33-83B6-A7E96B3A28BC}" sibTransId="{CA972B7F-BF69-4974-8E6D-4A00EEF6CDC7}"/>
    <dgm:cxn modelId="{4AB0A5AF-E813-44AA-8CAC-ACF6279BEFD4}" type="presOf" srcId="{80282D42-1F35-4DF8-B012-A01177AAD40D}" destId="{F2313578-27F7-4D7F-9CF7-325EEF3E045D}" srcOrd="0" destOrd="0" presId="urn:microsoft.com/office/officeart/2005/8/layout/hProcess9"/>
    <dgm:cxn modelId="{81319EC3-8CDD-4631-8AEC-D0C0126103CA}" type="presOf" srcId="{594B50AE-885B-459E-A312-E66238DD61DF}" destId="{703A0E28-C7C7-4EB5-9A3B-1940AFE904D0}" srcOrd="0" destOrd="0" presId="urn:microsoft.com/office/officeart/2005/8/layout/hProcess9"/>
    <dgm:cxn modelId="{7AF97DC5-030D-418D-837E-166C1A0D49B6}" srcId="{594B50AE-885B-459E-A312-E66238DD61DF}" destId="{A62BC5E7-08B6-44DF-91EF-1FBE3F62B2AC}" srcOrd="1" destOrd="0" parTransId="{1EA3385F-4291-4452-8398-0CE673BA1725}" sibTransId="{C3021063-024C-42EE-B688-908FF9717257}"/>
    <dgm:cxn modelId="{8109B4D5-EFAB-447E-992D-0A0127E96058}" srcId="{594B50AE-885B-459E-A312-E66238DD61DF}" destId="{08853BDE-C65E-4FB0-B7DC-B355EFB389D8}" srcOrd="0" destOrd="0" parTransId="{3D8D34B6-F9AC-4E23-B955-7869B9F34ECD}" sibTransId="{FEC341B0-AF87-4E26-B98A-AEC55874F9A6}"/>
    <dgm:cxn modelId="{D405AADD-F30F-4999-B27B-3F1DA83B07CC}" type="presOf" srcId="{08853BDE-C65E-4FB0-B7DC-B355EFB389D8}" destId="{25B98360-9607-465E-903F-E3515ECB57A4}" srcOrd="0" destOrd="0" presId="urn:microsoft.com/office/officeart/2005/8/layout/hProcess9"/>
    <dgm:cxn modelId="{4A3261F6-A824-4018-89EF-17B75FA688F1}" type="presOf" srcId="{7B52AAF9-B4AA-462D-962B-4AE8720BA814}" destId="{11AE1155-9436-48B6-A3E5-391D7969E0BA}" srcOrd="0" destOrd="0" presId="urn:microsoft.com/office/officeart/2005/8/layout/hProcess9"/>
    <dgm:cxn modelId="{11D281CE-CAA2-4025-B80C-9AAE1CC2041E}" type="presParOf" srcId="{703A0E28-C7C7-4EB5-9A3B-1940AFE904D0}" destId="{9F8AFC1D-347B-4950-970C-76D0540E93AC}" srcOrd="0" destOrd="0" presId="urn:microsoft.com/office/officeart/2005/8/layout/hProcess9"/>
    <dgm:cxn modelId="{3F4F5C97-2C95-4912-BFB8-7F07D3E7000D}" type="presParOf" srcId="{703A0E28-C7C7-4EB5-9A3B-1940AFE904D0}" destId="{9A3EAE17-F490-43AF-9002-0D1705145184}" srcOrd="1" destOrd="0" presId="urn:microsoft.com/office/officeart/2005/8/layout/hProcess9"/>
    <dgm:cxn modelId="{5BB47A46-C029-4410-90BB-DFF01163A2FE}" type="presParOf" srcId="{9A3EAE17-F490-43AF-9002-0D1705145184}" destId="{25B98360-9607-465E-903F-E3515ECB57A4}" srcOrd="0" destOrd="0" presId="urn:microsoft.com/office/officeart/2005/8/layout/hProcess9"/>
    <dgm:cxn modelId="{91FEE6C3-530A-45FD-9D24-DB8F3CEAED17}" type="presParOf" srcId="{9A3EAE17-F490-43AF-9002-0D1705145184}" destId="{705C911E-E7AA-430E-97EA-EF98E2FEBCD0}" srcOrd="1" destOrd="0" presId="urn:microsoft.com/office/officeart/2005/8/layout/hProcess9"/>
    <dgm:cxn modelId="{3EDCD7FC-F1C6-4269-A131-51010E8819E2}" type="presParOf" srcId="{9A3EAE17-F490-43AF-9002-0D1705145184}" destId="{AFA5D50C-D2C7-46EE-A80C-D5260C7DD8DA}" srcOrd="2" destOrd="0" presId="urn:microsoft.com/office/officeart/2005/8/layout/hProcess9"/>
    <dgm:cxn modelId="{EBF474E4-6E09-4303-AF4E-F305562B45DD}" type="presParOf" srcId="{9A3EAE17-F490-43AF-9002-0D1705145184}" destId="{3809876D-55F5-4DD4-8773-08EB46B22783}" srcOrd="3" destOrd="0" presId="urn:microsoft.com/office/officeart/2005/8/layout/hProcess9"/>
    <dgm:cxn modelId="{AAF5C26F-9306-4160-B33D-55ECDE6DB013}" type="presParOf" srcId="{9A3EAE17-F490-43AF-9002-0D1705145184}" destId="{11AE1155-9436-48B6-A3E5-391D7969E0BA}" srcOrd="4" destOrd="0" presId="urn:microsoft.com/office/officeart/2005/8/layout/hProcess9"/>
    <dgm:cxn modelId="{33E3F206-4530-4E4B-83F7-8A6FC34E8B90}" type="presParOf" srcId="{9A3EAE17-F490-43AF-9002-0D1705145184}" destId="{4BB773DE-3234-4648-9607-645287DBB97B}" srcOrd="5" destOrd="0" presId="urn:microsoft.com/office/officeart/2005/8/layout/hProcess9"/>
    <dgm:cxn modelId="{EDD44B08-372C-4997-BEA3-4D254588E221}" type="presParOf" srcId="{9A3EAE17-F490-43AF-9002-0D1705145184}" destId="{73BE3F1B-2F13-474B-9FC7-F41ADB5DCBFA}" srcOrd="6" destOrd="0" presId="urn:microsoft.com/office/officeart/2005/8/layout/hProcess9"/>
    <dgm:cxn modelId="{8B40F5F3-14B3-4E67-B4B7-5410E9B33E29}" type="presParOf" srcId="{9A3EAE17-F490-43AF-9002-0D1705145184}" destId="{6F99B754-6AF0-4B66-A775-F66AD25D708F}" srcOrd="7" destOrd="0" presId="urn:microsoft.com/office/officeart/2005/8/layout/hProcess9"/>
    <dgm:cxn modelId="{6CA735AC-D5E3-407C-9FCA-AC99747304B5}" type="presParOf" srcId="{9A3EAE17-F490-43AF-9002-0D1705145184}" destId="{F2313578-27F7-4D7F-9CF7-325EEF3E045D}" srcOrd="8" destOrd="0" presId="urn:microsoft.com/office/officeart/2005/8/layout/hProcess9"/>
    <dgm:cxn modelId="{781CE2FB-C9D9-4492-9F5A-E5000EE23E55}" type="presParOf" srcId="{9A3EAE17-F490-43AF-9002-0D1705145184}" destId="{8672D254-3D9C-4697-AC41-0D6C68070CED}" srcOrd="9" destOrd="0" presId="urn:microsoft.com/office/officeart/2005/8/layout/hProcess9"/>
    <dgm:cxn modelId="{7ECAFA13-CB55-4A63-9046-62F4D9061889}" type="presParOf" srcId="{9A3EAE17-F490-43AF-9002-0D1705145184}" destId="{01C2D7DF-C1E3-4E22-A840-4CCB9690BF9F}"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502F61D-C666-4FCD-8EEF-8773B995D5BD}" type="doc">
      <dgm:prSet loTypeId="urn:microsoft.com/office/officeart/2005/8/layout/process2" loCatId="process" qsTypeId="urn:microsoft.com/office/officeart/2005/8/quickstyle/3d2" qsCatId="3D" csTypeId="urn:microsoft.com/office/officeart/2005/8/colors/accent1_2" csCatId="accent1" phldr="1"/>
      <dgm:spPr/>
      <dgm:t>
        <a:bodyPr/>
        <a:lstStyle/>
        <a:p>
          <a:endParaRPr lang="en-US"/>
        </a:p>
      </dgm:t>
    </dgm:pt>
    <dgm:pt modelId="{9C84EEC9-604F-49C2-BCD3-6767A47A491C}">
      <dgm:prSet custT="1"/>
      <dgm:spPr>
        <a:solidFill>
          <a:srgbClr val="3333CC"/>
        </a:solidFill>
      </dgm:spPr>
      <dgm:t>
        <a:bodyPr/>
        <a:lstStyle/>
        <a:p>
          <a:pPr marL="238125" indent="0" rtl="0"/>
          <a:r>
            <a:rPr lang="en-US" sz="2400" dirty="0"/>
            <a:t>Determine basic operations of health plan</a:t>
          </a:r>
        </a:p>
      </dgm:t>
    </dgm:pt>
    <dgm:pt modelId="{937CC53B-6857-4019-8AE0-785F001C8198}" type="parTrans" cxnId="{C33B9938-3221-4641-8845-FE19E0CEAE9C}">
      <dgm:prSet/>
      <dgm:spPr/>
      <dgm:t>
        <a:bodyPr/>
        <a:lstStyle/>
        <a:p>
          <a:endParaRPr lang="en-US"/>
        </a:p>
      </dgm:t>
    </dgm:pt>
    <dgm:pt modelId="{FEB855F0-15DE-48B0-A6D2-1C7D7D58CABC}" type="sibTrans" cxnId="{C33B9938-3221-4641-8845-FE19E0CEAE9C}">
      <dgm:prSet/>
      <dgm:spPr/>
      <dgm:t>
        <a:bodyPr/>
        <a:lstStyle/>
        <a:p>
          <a:endParaRPr lang="en-US"/>
        </a:p>
      </dgm:t>
    </dgm:pt>
    <dgm:pt modelId="{D4CDA16B-395C-4654-86CD-FFD2359E42F4}">
      <dgm:prSet custT="1"/>
      <dgm:spPr>
        <a:solidFill>
          <a:srgbClr val="3333CC"/>
        </a:solidFill>
      </dgm:spPr>
      <dgm:t>
        <a:bodyPr/>
        <a:lstStyle/>
        <a:p>
          <a:pPr marL="238125" indent="0" rtl="0"/>
          <a:r>
            <a:rPr lang="en-US" sz="2000" dirty="0"/>
            <a:t>Insured/self-insured?</a:t>
          </a:r>
        </a:p>
      </dgm:t>
    </dgm:pt>
    <dgm:pt modelId="{41A3345E-FBC1-4D68-939A-F5D94BE597E1}" type="parTrans" cxnId="{22898677-5835-4911-93AA-96B357069BCB}">
      <dgm:prSet/>
      <dgm:spPr/>
      <dgm:t>
        <a:bodyPr/>
        <a:lstStyle/>
        <a:p>
          <a:endParaRPr lang="en-US"/>
        </a:p>
      </dgm:t>
    </dgm:pt>
    <dgm:pt modelId="{FA9449DC-C0AC-43A5-93DB-418EFD5D6F66}" type="sibTrans" cxnId="{22898677-5835-4911-93AA-96B357069BCB}">
      <dgm:prSet/>
      <dgm:spPr/>
      <dgm:t>
        <a:bodyPr/>
        <a:lstStyle/>
        <a:p>
          <a:endParaRPr lang="en-US"/>
        </a:p>
      </dgm:t>
    </dgm:pt>
    <dgm:pt modelId="{18206F68-88D0-4464-8D04-5F3B4DD11091}">
      <dgm:prSet custT="1"/>
      <dgm:spPr>
        <a:solidFill>
          <a:srgbClr val="3333CC"/>
        </a:solidFill>
      </dgm:spPr>
      <dgm:t>
        <a:bodyPr/>
        <a:lstStyle/>
        <a:p>
          <a:pPr marL="238125" indent="0" rtl="0"/>
          <a:r>
            <a:rPr lang="en-US" sz="2000" dirty="0"/>
            <a:t>Service providers</a:t>
          </a:r>
        </a:p>
      </dgm:t>
    </dgm:pt>
    <dgm:pt modelId="{6539F34D-8B91-4FB9-8DB8-AB2E28527763}" type="parTrans" cxnId="{585C2C98-355D-4B3D-BC7B-4F1274442C6A}">
      <dgm:prSet/>
      <dgm:spPr/>
      <dgm:t>
        <a:bodyPr/>
        <a:lstStyle/>
        <a:p>
          <a:endParaRPr lang="en-US"/>
        </a:p>
      </dgm:t>
    </dgm:pt>
    <dgm:pt modelId="{0973F574-D5AF-46E7-9920-D61858E326FA}" type="sibTrans" cxnId="{585C2C98-355D-4B3D-BC7B-4F1274442C6A}">
      <dgm:prSet/>
      <dgm:spPr/>
      <dgm:t>
        <a:bodyPr/>
        <a:lstStyle/>
        <a:p>
          <a:endParaRPr lang="en-US"/>
        </a:p>
      </dgm:t>
    </dgm:pt>
    <dgm:pt modelId="{D11A0D3C-241B-4F86-9995-DC41C06D08CE}">
      <dgm:prSet custT="1"/>
      <dgm:spPr>
        <a:solidFill>
          <a:srgbClr val="3333CC"/>
        </a:solidFill>
      </dgm:spPr>
      <dgm:t>
        <a:bodyPr/>
        <a:lstStyle/>
        <a:p>
          <a:pPr marL="238125" indent="0" rtl="0"/>
          <a:r>
            <a:rPr lang="en-US" sz="2000" dirty="0"/>
            <a:t>Contributions/premiums</a:t>
          </a:r>
        </a:p>
      </dgm:t>
    </dgm:pt>
    <dgm:pt modelId="{093D4F92-186C-4256-AAC5-19AB5889BECC}" type="parTrans" cxnId="{1B3EC37F-1B8F-4A4C-9A9B-A976D7D3ECE0}">
      <dgm:prSet/>
      <dgm:spPr/>
      <dgm:t>
        <a:bodyPr/>
        <a:lstStyle/>
        <a:p>
          <a:endParaRPr lang="en-US"/>
        </a:p>
      </dgm:t>
    </dgm:pt>
    <dgm:pt modelId="{E1AEC31D-D77B-4E66-8E2D-F15C63DA7456}" type="sibTrans" cxnId="{1B3EC37F-1B8F-4A4C-9A9B-A976D7D3ECE0}">
      <dgm:prSet/>
      <dgm:spPr/>
      <dgm:t>
        <a:bodyPr/>
        <a:lstStyle/>
        <a:p>
          <a:endParaRPr lang="en-US"/>
        </a:p>
      </dgm:t>
    </dgm:pt>
    <dgm:pt modelId="{5B874FF3-C107-4093-AC6E-5CA708237E6E}">
      <dgm:prSet custT="1"/>
      <dgm:spPr>
        <a:solidFill>
          <a:srgbClr val="3333CC"/>
        </a:solidFill>
      </dgm:spPr>
      <dgm:t>
        <a:bodyPr/>
        <a:lstStyle/>
        <a:p>
          <a:pPr marL="238125" indent="0" rtl="0"/>
          <a:r>
            <a:rPr lang="en-US" sz="2000" dirty="0"/>
            <a:t>Claims process and benefit payments</a:t>
          </a:r>
        </a:p>
      </dgm:t>
    </dgm:pt>
    <dgm:pt modelId="{398F472E-FA8A-4E33-B761-CFA98A55BA64}" type="parTrans" cxnId="{75BABDF8-91F4-4783-9AE5-0453DE0DAB53}">
      <dgm:prSet/>
      <dgm:spPr/>
      <dgm:t>
        <a:bodyPr/>
        <a:lstStyle/>
        <a:p>
          <a:endParaRPr lang="en-US"/>
        </a:p>
      </dgm:t>
    </dgm:pt>
    <dgm:pt modelId="{39E167A5-A747-4872-B865-2033F4E32884}" type="sibTrans" cxnId="{75BABDF8-91F4-4783-9AE5-0453DE0DAB53}">
      <dgm:prSet/>
      <dgm:spPr/>
      <dgm:t>
        <a:bodyPr/>
        <a:lstStyle/>
        <a:p>
          <a:endParaRPr lang="en-US"/>
        </a:p>
      </dgm:t>
    </dgm:pt>
    <dgm:pt modelId="{774F93D1-E80B-43F4-A176-3DC0B9637235}">
      <dgm:prSet custT="1"/>
      <dgm:spPr>
        <a:solidFill>
          <a:srgbClr val="3333CC"/>
        </a:solidFill>
      </dgm:spPr>
      <dgm:t>
        <a:bodyPr/>
        <a:lstStyle/>
        <a:p>
          <a:pPr marL="238125" indent="0" rtl="0"/>
          <a:r>
            <a:rPr lang="en-US" sz="2000" dirty="0"/>
            <a:t>Compliance with Part 7 of ERISA</a:t>
          </a:r>
        </a:p>
      </dgm:t>
    </dgm:pt>
    <dgm:pt modelId="{6E617A35-D8BA-410B-9B7E-75B4033D72B0}" type="parTrans" cxnId="{016AAAF2-4331-4D80-B848-35F8A1E423A3}">
      <dgm:prSet/>
      <dgm:spPr/>
      <dgm:t>
        <a:bodyPr/>
        <a:lstStyle/>
        <a:p>
          <a:endParaRPr lang="en-US"/>
        </a:p>
      </dgm:t>
    </dgm:pt>
    <dgm:pt modelId="{5F74A3A0-E42D-4C3A-AD77-3C26AE467377}" type="sibTrans" cxnId="{016AAAF2-4331-4D80-B848-35F8A1E423A3}">
      <dgm:prSet/>
      <dgm:spPr/>
      <dgm:t>
        <a:bodyPr/>
        <a:lstStyle/>
        <a:p>
          <a:endParaRPr lang="en-US"/>
        </a:p>
      </dgm:t>
    </dgm:pt>
    <dgm:pt modelId="{C898EEC1-0F66-4955-ACAD-3EAB1296215A}">
      <dgm:prSet custT="1"/>
      <dgm:spPr>
        <a:solidFill>
          <a:srgbClr val="015589"/>
        </a:solidFill>
      </dgm:spPr>
      <dgm:t>
        <a:bodyPr anchor="t" anchorCtr="0"/>
        <a:lstStyle/>
        <a:p>
          <a:pPr marL="238125" indent="0" rtl="0"/>
          <a:r>
            <a:rPr lang="en-US" altLang="en-US" sz="2400" dirty="0"/>
            <a:t>Document review</a:t>
          </a:r>
          <a:endParaRPr lang="en-US" sz="2400" dirty="0"/>
        </a:p>
      </dgm:t>
    </dgm:pt>
    <dgm:pt modelId="{20400EB9-5EF4-40D3-BD67-0B3889C25A1B}" type="parTrans" cxnId="{7A87EB43-E837-427D-8B67-A8C794812799}">
      <dgm:prSet/>
      <dgm:spPr/>
      <dgm:t>
        <a:bodyPr/>
        <a:lstStyle/>
        <a:p>
          <a:endParaRPr lang="en-US"/>
        </a:p>
      </dgm:t>
    </dgm:pt>
    <dgm:pt modelId="{BE441994-4456-424E-B436-9BF8624845DC}" type="sibTrans" cxnId="{7A87EB43-E837-427D-8B67-A8C794812799}">
      <dgm:prSet/>
      <dgm:spPr/>
      <dgm:t>
        <a:bodyPr/>
        <a:lstStyle/>
        <a:p>
          <a:endParaRPr lang="en-US"/>
        </a:p>
      </dgm:t>
    </dgm:pt>
    <dgm:pt modelId="{F98F234C-07E6-47EB-A0C8-1143077C7C9C}">
      <dgm:prSet custT="1"/>
      <dgm:spPr>
        <a:solidFill>
          <a:srgbClr val="015589"/>
        </a:solidFill>
      </dgm:spPr>
      <dgm:t>
        <a:bodyPr anchor="t" anchorCtr="0"/>
        <a:lstStyle/>
        <a:p>
          <a:pPr marL="238125" indent="0"/>
          <a:r>
            <a:rPr lang="en-US" altLang="en-US" sz="2000" dirty="0"/>
            <a:t>Arrange for access to any additional documents required</a:t>
          </a:r>
        </a:p>
      </dgm:t>
    </dgm:pt>
    <dgm:pt modelId="{81A670BF-CDB9-48BB-850F-A4BDC3C12A89}" type="parTrans" cxnId="{B2F59964-7C4A-4F8C-A082-1B6FE8E08B81}">
      <dgm:prSet/>
      <dgm:spPr/>
      <dgm:t>
        <a:bodyPr/>
        <a:lstStyle/>
        <a:p>
          <a:endParaRPr lang="en-US"/>
        </a:p>
      </dgm:t>
    </dgm:pt>
    <dgm:pt modelId="{0CBAE3DC-1507-4787-9AFE-C08CE1872A12}" type="sibTrans" cxnId="{B2F59964-7C4A-4F8C-A082-1B6FE8E08B81}">
      <dgm:prSet/>
      <dgm:spPr/>
      <dgm:t>
        <a:bodyPr/>
        <a:lstStyle/>
        <a:p>
          <a:endParaRPr lang="en-US"/>
        </a:p>
      </dgm:t>
    </dgm:pt>
    <dgm:pt modelId="{51F74CB5-975E-4B12-BF15-FBA62A01706B}">
      <dgm:prSet custT="1"/>
      <dgm:spPr>
        <a:solidFill>
          <a:srgbClr val="015589"/>
        </a:solidFill>
      </dgm:spPr>
      <dgm:t>
        <a:bodyPr anchor="t" anchorCtr="0"/>
        <a:lstStyle/>
        <a:p>
          <a:pPr marL="238125" indent="0"/>
          <a:r>
            <a:rPr lang="en-US" altLang="en-US" sz="2000" dirty="0"/>
            <a:t>Arrange for additional interviews</a:t>
          </a:r>
        </a:p>
      </dgm:t>
    </dgm:pt>
    <dgm:pt modelId="{5D500105-4FBE-483B-A3C4-4FD9362183E9}" type="parTrans" cxnId="{9A493DC2-8D86-48AB-B4E5-1AFCD77A8058}">
      <dgm:prSet/>
      <dgm:spPr/>
      <dgm:t>
        <a:bodyPr/>
        <a:lstStyle/>
        <a:p>
          <a:endParaRPr lang="en-US"/>
        </a:p>
      </dgm:t>
    </dgm:pt>
    <dgm:pt modelId="{233F92EA-7647-4FF5-8D46-C5E3B1E4FCB1}" type="sibTrans" cxnId="{9A493DC2-8D86-48AB-B4E5-1AFCD77A8058}">
      <dgm:prSet/>
      <dgm:spPr/>
      <dgm:t>
        <a:bodyPr/>
        <a:lstStyle/>
        <a:p>
          <a:endParaRPr lang="en-US"/>
        </a:p>
      </dgm:t>
    </dgm:pt>
    <dgm:pt modelId="{CAC3A1ED-BF72-4DEA-B216-BD83DA2DB2FC}">
      <dgm:prSet custT="1"/>
      <dgm:spPr>
        <a:solidFill>
          <a:srgbClr val="015589"/>
        </a:solidFill>
      </dgm:spPr>
      <dgm:t>
        <a:bodyPr anchor="t" anchorCtr="0"/>
        <a:lstStyle/>
        <a:p>
          <a:pPr marL="238125" indent="0" rtl="0"/>
          <a:r>
            <a:rPr lang="en-US" altLang="en-US" sz="2000" dirty="0"/>
            <a:t>Ensure all requested documents have been made available</a:t>
          </a:r>
          <a:endParaRPr lang="en-US" sz="2000" dirty="0"/>
        </a:p>
      </dgm:t>
    </dgm:pt>
    <dgm:pt modelId="{D0F1F366-E8E3-4134-B4FD-8D77B27BC5F3}" type="parTrans" cxnId="{2DC49626-16C2-43C4-9F4B-5D10C3F99782}">
      <dgm:prSet/>
      <dgm:spPr/>
      <dgm:t>
        <a:bodyPr/>
        <a:lstStyle/>
        <a:p>
          <a:endParaRPr lang="en-US"/>
        </a:p>
      </dgm:t>
    </dgm:pt>
    <dgm:pt modelId="{F9D31ADB-5321-461C-B15D-C50059CCAD01}" type="sibTrans" cxnId="{2DC49626-16C2-43C4-9F4B-5D10C3F99782}">
      <dgm:prSet/>
      <dgm:spPr/>
      <dgm:t>
        <a:bodyPr/>
        <a:lstStyle/>
        <a:p>
          <a:endParaRPr lang="en-US"/>
        </a:p>
      </dgm:t>
    </dgm:pt>
    <dgm:pt modelId="{0BE3F3D4-DEE7-423F-ACEA-5404E9C104A1}" type="pres">
      <dgm:prSet presAssocID="{D502F61D-C666-4FCD-8EEF-8773B995D5BD}" presName="linearFlow" presStyleCnt="0">
        <dgm:presLayoutVars>
          <dgm:resizeHandles val="exact"/>
        </dgm:presLayoutVars>
      </dgm:prSet>
      <dgm:spPr/>
    </dgm:pt>
    <dgm:pt modelId="{FABCCBF3-C66D-421C-B427-7F091ADE4AFD}" type="pres">
      <dgm:prSet presAssocID="{9C84EEC9-604F-49C2-BCD3-6767A47A491C}" presName="node" presStyleLbl="node1" presStyleIdx="0" presStyleCnt="2" custScaleX="178106" custScaleY="124123">
        <dgm:presLayoutVars>
          <dgm:bulletEnabled val="1"/>
        </dgm:presLayoutVars>
      </dgm:prSet>
      <dgm:spPr/>
    </dgm:pt>
    <dgm:pt modelId="{3EBEF99C-279E-41CB-A80B-BB9ED05EAB69}" type="pres">
      <dgm:prSet presAssocID="{FEB855F0-15DE-48B0-A6D2-1C7D7D58CABC}" presName="sibTrans" presStyleLbl="sibTrans2D1" presStyleIdx="0" presStyleCnt="1"/>
      <dgm:spPr/>
    </dgm:pt>
    <dgm:pt modelId="{88D55B00-38E9-450E-88D2-A2E7277B7D7C}" type="pres">
      <dgm:prSet presAssocID="{FEB855F0-15DE-48B0-A6D2-1C7D7D58CABC}" presName="connectorText" presStyleLbl="sibTrans2D1" presStyleIdx="0" presStyleCnt="1"/>
      <dgm:spPr/>
    </dgm:pt>
    <dgm:pt modelId="{0C31CFCD-7B21-41E5-B3EE-0CFADD20E9DA}" type="pres">
      <dgm:prSet presAssocID="{C898EEC1-0F66-4955-ACAD-3EAB1296215A}" presName="node" presStyleLbl="node1" presStyleIdx="1" presStyleCnt="2" custScaleX="178106" custScaleY="119212" custLinFactNeighborX="5745" custLinFactNeighborY="-9182">
        <dgm:presLayoutVars>
          <dgm:bulletEnabled val="1"/>
        </dgm:presLayoutVars>
      </dgm:prSet>
      <dgm:spPr/>
    </dgm:pt>
  </dgm:ptLst>
  <dgm:cxnLst>
    <dgm:cxn modelId="{647B0F08-3E74-4D07-976B-945BFA18D629}" type="presOf" srcId="{51F74CB5-975E-4B12-BF15-FBA62A01706B}" destId="{0C31CFCD-7B21-41E5-B3EE-0CFADD20E9DA}" srcOrd="0" destOrd="3" presId="urn:microsoft.com/office/officeart/2005/8/layout/process2"/>
    <dgm:cxn modelId="{BDEFAF13-FD6E-4A04-9B29-FA5DA4F2FEB1}" type="presOf" srcId="{F98F234C-07E6-47EB-A0C8-1143077C7C9C}" destId="{0C31CFCD-7B21-41E5-B3EE-0CFADD20E9DA}" srcOrd="0" destOrd="2" presId="urn:microsoft.com/office/officeart/2005/8/layout/process2"/>
    <dgm:cxn modelId="{621C801D-C8E6-4736-87BC-36FCB02F8D94}" type="presOf" srcId="{CAC3A1ED-BF72-4DEA-B216-BD83DA2DB2FC}" destId="{0C31CFCD-7B21-41E5-B3EE-0CFADD20E9DA}" srcOrd="0" destOrd="1" presId="urn:microsoft.com/office/officeart/2005/8/layout/process2"/>
    <dgm:cxn modelId="{2DC49626-16C2-43C4-9F4B-5D10C3F99782}" srcId="{C898EEC1-0F66-4955-ACAD-3EAB1296215A}" destId="{CAC3A1ED-BF72-4DEA-B216-BD83DA2DB2FC}" srcOrd="0" destOrd="0" parTransId="{D0F1F366-E8E3-4134-B4FD-8D77B27BC5F3}" sibTransId="{F9D31ADB-5321-461C-B15D-C50059CCAD01}"/>
    <dgm:cxn modelId="{1E121730-A7FF-466B-A789-D80F7ABDABC5}" type="presOf" srcId="{5B874FF3-C107-4093-AC6E-5CA708237E6E}" destId="{FABCCBF3-C66D-421C-B427-7F091ADE4AFD}" srcOrd="0" destOrd="4" presId="urn:microsoft.com/office/officeart/2005/8/layout/process2"/>
    <dgm:cxn modelId="{C33B9938-3221-4641-8845-FE19E0CEAE9C}" srcId="{D502F61D-C666-4FCD-8EEF-8773B995D5BD}" destId="{9C84EEC9-604F-49C2-BCD3-6767A47A491C}" srcOrd="0" destOrd="0" parTransId="{937CC53B-6857-4019-8AE0-785F001C8198}" sibTransId="{FEB855F0-15DE-48B0-A6D2-1C7D7D58CABC}"/>
    <dgm:cxn modelId="{D96C0239-D33E-4815-BFD8-888988EDD9AB}" type="presOf" srcId="{C898EEC1-0F66-4955-ACAD-3EAB1296215A}" destId="{0C31CFCD-7B21-41E5-B3EE-0CFADD20E9DA}" srcOrd="0" destOrd="0" presId="urn:microsoft.com/office/officeart/2005/8/layout/process2"/>
    <dgm:cxn modelId="{7A87EB43-E837-427D-8B67-A8C794812799}" srcId="{D502F61D-C666-4FCD-8EEF-8773B995D5BD}" destId="{C898EEC1-0F66-4955-ACAD-3EAB1296215A}" srcOrd="1" destOrd="0" parTransId="{20400EB9-5EF4-40D3-BD67-0B3889C25A1B}" sibTransId="{BE441994-4456-424E-B436-9BF8624845DC}"/>
    <dgm:cxn modelId="{B2F59964-7C4A-4F8C-A082-1B6FE8E08B81}" srcId="{C898EEC1-0F66-4955-ACAD-3EAB1296215A}" destId="{F98F234C-07E6-47EB-A0C8-1143077C7C9C}" srcOrd="1" destOrd="0" parTransId="{81A670BF-CDB9-48BB-850F-A4BDC3C12A89}" sibTransId="{0CBAE3DC-1507-4787-9AFE-C08CE1872A12}"/>
    <dgm:cxn modelId="{87AC1577-1C27-4900-9D67-C1016F3402C9}" type="presOf" srcId="{774F93D1-E80B-43F4-A176-3DC0B9637235}" destId="{FABCCBF3-C66D-421C-B427-7F091ADE4AFD}" srcOrd="0" destOrd="5" presId="urn:microsoft.com/office/officeart/2005/8/layout/process2"/>
    <dgm:cxn modelId="{22898677-5835-4911-93AA-96B357069BCB}" srcId="{9C84EEC9-604F-49C2-BCD3-6767A47A491C}" destId="{D4CDA16B-395C-4654-86CD-FFD2359E42F4}" srcOrd="0" destOrd="0" parTransId="{41A3345E-FBC1-4D68-939A-F5D94BE597E1}" sibTransId="{FA9449DC-C0AC-43A5-93DB-418EFD5D6F66}"/>
    <dgm:cxn modelId="{33C0CC5A-167C-41F0-BBD5-E2E3BB840D9A}" type="presOf" srcId="{9C84EEC9-604F-49C2-BCD3-6767A47A491C}" destId="{FABCCBF3-C66D-421C-B427-7F091ADE4AFD}" srcOrd="0" destOrd="0" presId="urn:microsoft.com/office/officeart/2005/8/layout/process2"/>
    <dgm:cxn modelId="{2EE6057F-733C-4CF1-A3E3-E9AD804269DD}" type="presOf" srcId="{D502F61D-C666-4FCD-8EEF-8773B995D5BD}" destId="{0BE3F3D4-DEE7-423F-ACEA-5404E9C104A1}" srcOrd="0" destOrd="0" presId="urn:microsoft.com/office/officeart/2005/8/layout/process2"/>
    <dgm:cxn modelId="{1B3EC37F-1B8F-4A4C-9A9B-A976D7D3ECE0}" srcId="{9C84EEC9-604F-49C2-BCD3-6767A47A491C}" destId="{D11A0D3C-241B-4F86-9995-DC41C06D08CE}" srcOrd="2" destOrd="0" parTransId="{093D4F92-186C-4256-AAC5-19AB5889BECC}" sibTransId="{E1AEC31D-D77B-4E66-8E2D-F15C63DA7456}"/>
    <dgm:cxn modelId="{585C2C98-355D-4B3D-BC7B-4F1274442C6A}" srcId="{9C84EEC9-604F-49C2-BCD3-6767A47A491C}" destId="{18206F68-88D0-4464-8D04-5F3B4DD11091}" srcOrd="1" destOrd="0" parTransId="{6539F34D-8B91-4FB9-8DB8-AB2E28527763}" sibTransId="{0973F574-D5AF-46E7-9920-D61858E326FA}"/>
    <dgm:cxn modelId="{08F5A0B5-EAB6-4943-BDAA-1C56FB0D052F}" type="presOf" srcId="{FEB855F0-15DE-48B0-A6D2-1C7D7D58CABC}" destId="{88D55B00-38E9-450E-88D2-A2E7277B7D7C}" srcOrd="1" destOrd="0" presId="urn:microsoft.com/office/officeart/2005/8/layout/process2"/>
    <dgm:cxn modelId="{73B351BA-2AD7-472D-990C-8DB5DC8D2475}" type="presOf" srcId="{FEB855F0-15DE-48B0-A6D2-1C7D7D58CABC}" destId="{3EBEF99C-279E-41CB-A80B-BB9ED05EAB69}" srcOrd="0" destOrd="0" presId="urn:microsoft.com/office/officeart/2005/8/layout/process2"/>
    <dgm:cxn modelId="{7ABE7ABF-7FE5-4E79-A1A0-136E68C1B398}" type="presOf" srcId="{D11A0D3C-241B-4F86-9995-DC41C06D08CE}" destId="{FABCCBF3-C66D-421C-B427-7F091ADE4AFD}" srcOrd="0" destOrd="3" presId="urn:microsoft.com/office/officeart/2005/8/layout/process2"/>
    <dgm:cxn modelId="{9A493DC2-8D86-48AB-B4E5-1AFCD77A8058}" srcId="{C898EEC1-0F66-4955-ACAD-3EAB1296215A}" destId="{51F74CB5-975E-4B12-BF15-FBA62A01706B}" srcOrd="2" destOrd="0" parTransId="{5D500105-4FBE-483B-A3C4-4FD9362183E9}" sibTransId="{233F92EA-7647-4FF5-8D46-C5E3B1E4FCB1}"/>
    <dgm:cxn modelId="{96AA19DF-81E3-468A-A675-76BA56519BC9}" type="presOf" srcId="{D4CDA16B-395C-4654-86CD-FFD2359E42F4}" destId="{FABCCBF3-C66D-421C-B427-7F091ADE4AFD}" srcOrd="0" destOrd="1" presId="urn:microsoft.com/office/officeart/2005/8/layout/process2"/>
    <dgm:cxn modelId="{8F3B92E4-D981-46C9-8F63-CF6F1A4F0B1C}" type="presOf" srcId="{18206F68-88D0-4464-8D04-5F3B4DD11091}" destId="{FABCCBF3-C66D-421C-B427-7F091ADE4AFD}" srcOrd="0" destOrd="2" presId="urn:microsoft.com/office/officeart/2005/8/layout/process2"/>
    <dgm:cxn modelId="{016AAAF2-4331-4D80-B848-35F8A1E423A3}" srcId="{9C84EEC9-604F-49C2-BCD3-6767A47A491C}" destId="{774F93D1-E80B-43F4-A176-3DC0B9637235}" srcOrd="4" destOrd="0" parTransId="{6E617A35-D8BA-410B-9B7E-75B4033D72B0}" sibTransId="{5F74A3A0-E42D-4C3A-AD77-3C26AE467377}"/>
    <dgm:cxn modelId="{75BABDF8-91F4-4783-9AE5-0453DE0DAB53}" srcId="{9C84EEC9-604F-49C2-BCD3-6767A47A491C}" destId="{5B874FF3-C107-4093-AC6E-5CA708237E6E}" srcOrd="3" destOrd="0" parTransId="{398F472E-FA8A-4E33-B761-CFA98A55BA64}" sibTransId="{39E167A5-A747-4872-B865-2033F4E32884}"/>
    <dgm:cxn modelId="{86A7053F-18A2-49F7-9CCC-631F062C5599}" type="presParOf" srcId="{0BE3F3D4-DEE7-423F-ACEA-5404E9C104A1}" destId="{FABCCBF3-C66D-421C-B427-7F091ADE4AFD}" srcOrd="0" destOrd="0" presId="urn:microsoft.com/office/officeart/2005/8/layout/process2"/>
    <dgm:cxn modelId="{0F8D352A-5C33-49AC-B03A-238BD5FA7B2F}" type="presParOf" srcId="{0BE3F3D4-DEE7-423F-ACEA-5404E9C104A1}" destId="{3EBEF99C-279E-41CB-A80B-BB9ED05EAB69}" srcOrd="1" destOrd="0" presId="urn:microsoft.com/office/officeart/2005/8/layout/process2"/>
    <dgm:cxn modelId="{6E43B6D9-3F73-471A-8942-C580D9C5EBFA}" type="presParOf" srcId="{3EBEF99C-279E-41CB-A80B-BB9ED05EAB69}" destId="{88D55B00-38E9-450E-88D2-A2E7277B7D7C}" srcOrd="0" destOrd="0" presId="urn:microsoft.com/office/officeart/2005/8/layout/process2"/>
    <dgm:cxn modelId="{4609CDBC-FD89-4108-B45C-FC13CD0E47F4}" type="presParOf" srcId="{0BE3F3D4-DEE7-423F-ACEA-5404E9C104A1}" destId="{0C31CFCD-7B21-41E5-B3EE-0CFADD20E9DA}"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FF5F8-A269-4294-BEA7-0517FCDA080C}">
      <dsp:nvSpPr>
        <dsp:cNvPr id="0" name=""/>
        <dsp:cNvSpPr/>
      </dsp:nvSpPr>
      <dsp:spPr>
        <a:xfrm>
          <a:off x="0" y="2943407"/>
          <a:ext cx="7391400" cy="1931193"/>
        </a:xfrm>
        <a:prstGeom prst="rect">
          <a:avLst/>
        </a:prstGeom>
        <a:solidFill>
          <a:srgbClr val="3333CC"/>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Generally, ERISA allows the plan sponsor to decide whether to offer a plan and allows flexibility in the plan’s benefit design.</a:t>
          </a:r>
        </a:p>
      </dsp:txBody>
      <dsp:txXfrm>
        <a:off x="0" y="2943407"/>
        <a:ext cx="7391400" cy="1931193"/>
      </dsp:txXfrm>
    </dsp:sp>
    <dsp:sp modelId="{E0954ED0-DEAA-423C-B39E-4E620409A3F5}">
      <dsp:nvSpPr>
        <dsp:cNvPr id="0" name=""/>
        <dsp:cNvSpPr/>
      </dsp:nvSpPr>
      <dsp:spPr>
        <a:xfrm rot="10800000">
          <a:off x="0" y="2199"/>
          <a:ext cx="7391400" cy="2970175"/>
        </a:xfrm>
        <a:prstGeom prst="upArrowCallou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rtl="0">
            <a:lnSpc>
              <a:spcPct val="90000"/>
            </a:lnSpc>
            <a:spcBef>
              <a:spcPct val="0"/>
            </a:spcBef>
            <a:spcAft>
              <a:spcPct val="35000"/>
            </a:spcAft>
            <a:buNone/>
          </a:pPr>
          <a:r>
            <a:rPr lang="en-US" sz="2500" kern="1200" dirty="0"/>
            <a:t>Applies to </a:t>
          </a:r>
          <a:r>
            <a:rPr lang="en-US" sz="2500" u="sng" kern="1200" dirty="0"/>
            <a:t>employee benefit plans</a:t>
          </a:r>
          <a:r>
            <a:rPr lang="en-US" sz="2500" u="none" kern="1200" dirty="0"/>
            <a:t> </a:t>
          </a:r>
          <a:r>
            <a:rPr lang="en-US" sz="2500" kern="1200" dirty="0"/>
            <a:t>sponsored by </a:t>
          </a:r>
          <a:r>
            <a:rPr lang="en-US" sz="2500" i="1" u="sng" kern="1200" dirty="0"/>
            <a:t>private sector</a:t>
          </a:r>
          <a:r>
            <a:rPr lang="en-US" sz="2500" kern="1200" dirty="0"/>
            <a:t> employers and/or unions</a:t>
          </a:r>
        </a:p>
      </dsp:txBody>
      <dsp:txXfrm rot="-10800000">
        <a:off x="0" y="2199"/>
        <a:ext cx="7391400" cy="1042531"/>
      </dsp:txXfrm>
    </dsp:sp>
    <dsp:sp modelId="{6CDCC6D1-0836-414B-AC3F-78537AC91B2D}">
      <dsp:nvSpPr>
        <dsp:cNvPr id="0" name=""/>
        <dsp:cNvSpPr/>
      </dsp:nvSpPr>
      <dsp:spPr>
        <a:xfrm>
          <a:off x="3609" y="1044730"/>
          <a:ext cx="2461393" cy="888082"/>
        </a:xfrm>
        <a:prstGeom prst="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marL="0" lvl="0" indent="0" algn="ctr" defTabSz="1022350" rtl="0">
            <a:lnSpc>
              <a:spcPct val="90000"/>
            </a:lnSpc>
            <a:spcBef>
              <a:spcPct val="0"/>
            </a:spcBef>
            <a:spcAft>
              <a:spcPct val="35000"/>
            </a:spcAft>
            <a:buNone/>
          </a:pPr>
          <a:r>
            <a:rPr lang="en-US" sz="2300" kern="1200" dirty="0"/>
            <a:t>NOT government plans </a:t>
          </a:r>
        </a:p>
      </dsp:txBody>
      <dsp:txXfrm>
        <a:off x="3609" y="1044730"/>
        <a:ext cx="2461393" cy="888082"/>
      </dsp:txXfrm>
    </dsp:sp>
    <dsp:sp modelId="{0AA41BCB-15F9-4924-BA5F-1DE8FEF64241}">
      <dsp:nvSpPr>
        <dsp:cNvPr id="0" name=""/>
        <dsp:cNvSpPr/>
      </dsp:nvSpPr>
      <dsp:spPr>
        <a:xfrm>
          <a:off x="2465003" y="1044730"/>
          <a:ext cx="2461393" cy="888082"/>
        </a:xfrm>
        <a:prstGeom prst="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marL="0" lvl="0" indent="0" algn="ctr" defTabSz="1022350" rtl="0">
            <a:lnSpc>
              <a:spcPct val="90000"/>
            </a:lnSpc>
            <a:spcBef>
              <a:spcPct val="0"/>
            </a:spcBef>
            <a:spcAft>
              <a:spcPct val="35000"/>
            </a:spcAft>
            <a:buNone/>
          </a:pPr>
          <a:r>
            <a:rPr lang="en-US" sz="2300" kern="1200" dirty="0"/>
            <a:t>NOT church plans</a:t>
          </a:r>
        </a:p>
      </dsp:txBody>
      <dsp:txXfrm>
        <a:off x="2465003" y="1044730"/>
        <a:ext cx="2461393" cy="888082"/>
      </dsp:txXfrm>
    </dsp:sp>
    <dsp:sp modelId="{602A488D-4BF3-435C-B3DC-6557B2DBF620}">
      <dsp:nvSpPr>
        <dsp:cNvPr id="0" name=""/>
        <dsp:cNvSpPr/>
      </dsp:nvSpPr>
      <dsp:spPr>
        <a:xfrm>
          <a:off x="4926396" y="1044730"/>
          <a:ext cx="2461393" cy="888082"/>
        </a:xfrm>
        <a:prstGeom prst="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marL="0" lvl="0" indent="0" algn="ctr" defTabSz="1022350" rtl="0">
            <a:lnSpc>
              <a:spcPct val="90000"/>
            </a:lnSpc>
            <a:spcBef>
              <a:spcPct val="0"/>
            </a:spcBef>
            <a:spcAft>
              <a:spcPct val="35000"/>
            </a:spcAft>
            <a:buNone/>
          </a:pPr>
          <a:r>
            <a:rPr lang="en-US" sz="2300" kern="1200" dirty="0"/>
            <a:t>Other exclusions may apply</a:t>
          </a:r>
        </a:p>
      </dsp:txBody>
      <dsp:txXfrm>
        <a:off x="4926396" y="1044730"/>
        <a:ext cx="2461393" cy="888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CE1A6-E611-4BDC-BBD8-128E1AA4F1CF}">
      <dsp:nvSpPr>
        <dsp:cNvPr id="0" name=""/>
        <dsp:cNvSpPr/>
      </dsp:nvSpPr>
      <dsp:spPr>
        <a:xfrm>
          <a:off x="145967" y="0"/>
          <a:ext cx="7476347" cy="1205185"/>
        </a:xfrm>
        <a:prstGeom prst="roundRect">
          <a:avLst/>
        </a:prstGeom>
        <a:solidFill>
          <a:srgbClr val="3333CC"/>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kumimoji="0" lang="en-US" sz="36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A Few Basic Things a Group Health Plan Must Have:</a:t>
          </a:r>
        </a:p>
      </dsp:txBody>
      <dsp:txXfrm>
        <a:off x="204799" y="58832"/>
        <a:ext cx="7358683" cy="1087521"/>
      </dsp:txXfrm>
    </dsp:sp>
    <dsp:sp modelId="{E4C27E2B-4E42-4BAB-BBDB-6219C9EE6BEC}">
      <dsp:nvSpPr>
        <dsp:cNvPr id="0" name=""/>
        <dsp:cNvSpPr/>
      </dsp:nvSpPr>
      <dsp:spPr>
        <a:xfrm>
          <a:off x="0" y="1208261"/>
          <a:ext cx="7772400" cy="5037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6774" tIns="30480" rIns="170688" bIns="30480" numCol="1" spcCol="1270" anchor="t" anchorCtr="0">
          <a:noAutofit/>
        </a:bodyPr>
        <a:lstStyle/>
        <a:p>
          <a:pPr marL="163513" lvl="1" indent="0" algn="l" defTabSz="889000" rtl="0">
            <a:lnSpc>
              <a:spcPct val="90000"/>
            </a:lnSpc>
            <a:spcBef>
              <a:spcPct val="0"/>
            </a:spcBef>
            <a:spcAft>
              <a:spcPct val="20000"/>
            </a:spcAft>
            <a:buNone/>
          </a:pPr>
          <a:endParaRPr lang="en-US" sz="2400" kern="1200" dirty="0">
            <a:solidFill>
              <a:srgbClr val="002060"/>
            </a:solidFill>
          </a:endParaRPr>
        </a:p>
        <a:p>
          <a:pPr marL="457200" lvl="1" indent="-223838" algn="l" defTabSz="889000" rtl="0">
            <a:lnSpc>
              <a:spcPct val="90000"/>
            </a:lnSpc>
            <a:spcBef>
              <a:spcPct val="0"/>
            </a:spcBef>
            <a:spcAft>
              <a:spcPct val="20000"/>
            </a:spcAft>
            <a:buNone/>
          </a:pPr>
          <a:r>
            <a:rPr lang="en-US" sz="2400" kern="1200" dirty="0">
              <a:solidFill>
                <a:srgbClr val="002060"/>
              </a:solidFill>
            </a:rPr>
            <a:t>Governing plan document(s) must comply with ERISA</a:t>
          </a:r>
        </a:p>
        <a:p>
          <a:pPr marL="457200" lvl="1" indent="-223838" algn="l" defTabSz="889000" rtl="0">
            <a:lnSpc>
              <a:spcPct val="90000"/>
            </a:lnSpc>
            <a:spcBef>
              <a:spcPct val="0"/>
            </a:spcBef>
            <a:spcAft>
              <a:spcPct val="20000"/>
            </a:spcAft>
            <a:buNone/>
          </a:pPr>
          <a:endParaRPr lang="en-US" sz="2400" kern="1200" dirty="0">
            <a:solidFill>
              <a:srgbClr val="002060"/>
            </a:solidFill>
          </a:endParaRPr>
        </a:p>
        <a:p>
          <a:pPr marL="457200" lvl="1" indent="-223838" algn="l" defTabSz="889000" rtl="0">
            <a:lnSpc>
              <a:spcPct val="90000"/>
            </a:lnSpc>
            <a:spcBef>
              <a:spcPct val="0"/>
            </a:spcBef>
            <a:spcAft>
              <a:spcPct val="20000"/>
            </a:spcAft>
            <a:buNone/>
          </a:pPr>
          <a:r>
            <a:rPr lang="en-US" sz="2400" kern="1200" dirty="0">
              <a:solidFill>
                <a:srgbClr val="002060"/>
              </a:solidFill>
            </a:rPr>
            <a:t>A Summary Plan Description (SPD) provided to participants and beneficiaries</a:t>
          </a:r>
        </a:p>
        <a:p>
          <a:pPr marL="457200" lvl="1" indent="-223838" algn="l" defTabSz="889000" rtl="0">
            <a:lnSpc>
              <a:spcPct val="90000"/>
            </a:lnSpc>
            <a:spcBef>
              <a:spcPct val="0"/>
            </a:spcBef>
            <a:spcAft>
              <a:spcPct val="20000"/>
            </a:spcAft>
            <a:buNone/>
          </a:pPr>
          <a:endParaRPr lang="en-US" sz="2400" kern="1200" dirty="0">
            <a:solidFill>
              <a:srgbClr val="002060"/>
            </a:solidFill>
          </a:endParaRPr>
        </a:p>
        <a:p>
          <a:pPr marL="457200" lvl="1" indent="-223838" algn="l" defTabSz="889000" rtl="0">
            <a:lnSpc>
              <a:spcPct val="90000"/>
            </a:lnSpc>
            <a:spcBef>
              <a:spcPct val="0"/>
            </a:spcBef>
            <a:spcAft>
              <a:spcPct val="20000"/>
            </a:spcAft>
            <a:buNone/>
          </a:pPr>
          <a:r>
            <a:rPr lang="en-US" sz="2400" kern="1200" dirty="0">
              <a:solidFill>
                <a:srgbClr val="002060"/>
              </a:solidFill>
            </a:rPr>
            <a:t>Named Fiduciary </a:t>
          </a:r>
        </a:p>
        <a:p>
          <a:pPr marL="457200" lvl="1" indent="-223838" algn="l" defTabSz="889000" rtl="0">
            <a:lnSpc>
              <a:spcPct val="90000"/>
            </a:lnSpc>
            <a:spcBef>
              <a:spcPct val="0"/>
            </a:spcBef>
            <a:spcAft>
              <a:spcPct val="20000"/>
            </a:spcAft>
            <a:buNone/>
          </a:pPr>
          <a:endParaRPr lang="en-US" sz="2400" kern="1200" dirty="0">
            <a:solidFill>
              <a:srgbClr val="002060"/>
            </a:solidFill>
          </a:endParaRPr>
        </a:p>
        <a:p>
          <a:pPr marL="457200" lvl="1" indent="-223838" algn="l" defTabSz="889000" rtl="0">
            <a:lnSpc>
              <a:spcPct val="90000"/>
            </a:lnSpc>
            <a:spcBef>
              <a:spcPct val="0"/>
            </a:spcBef>
            <a:spcAft>
              <a:spcPct val="20000"/>
            </a:spcAft>
            <a:buNone/>
          </a:pPr>
          <a:r>
            <a:rPr lang="en-US" sz="2400" kern="1200" dirty="0">
              <a:solidFill>
                <a:srgbClr val="002060"/>
              </a:solidFill>
            </a:rPr>
            <a:t>Reasonable claims &amp; appeals procedure </a:t>
          </a:r>
        </a:p>
        <a:p>
          <a:pPr marL="457200" lvl="1" indent="-223838" algn="l" defTabSz="889000" rtl="0">
            <a:lnSpc>
              <a:spcPct val="90000"/>
            </a:lnSpc>
            <a:spcBef>
              <a:spcPct val="0"/>
            </a:spcBef>
            <a:spcAft>
              <a:spcPct val="20000"/>
            </a:spcAft>
            <a:buNone/>
          </a:pPr>
          <a:endParaRPr lang="en-US" sz="2400" kern="1200" dirty="0">
            <a:solidFill>
              <a:srgbClr val="002060"/>
            </a:solidFill>
          </a:endParaRPr>
        </a:p>
        <a:p>
          <a:pPr marL="457200" marR="0" lvl="1" indent="-223838" algn="l" defTabSz="914400" rtl="0" eaLnBrk="1" fontAlgn="auto" latinLnBrk="0" hangingPunct="1">
            <a:lnSpc>
              <a:spcPct val="100000"/>
            </a:lnSpc>
            <a:spcBef>
              <a:spcPct val="0"/>
            </a:spcBef>
            <a:spcAft>
              <a:spcPts val="0"/>
            </a:spcAft>
            <a:buClrTx/>
            <a:buSzTx/>
            <a:buFontTx/>
            <a:buNone/>
            <a:tabLst/>
            <a:defRPr/>
          </a:pPr>
          <a:r>
            <a:rPr lang="en-US" sz="2400" kern="1200" dirty="0">
              <a:solidFill>
                <a:srgbClr val="002060"/>
              </a:solidFill>
            </a:rPr>
            <a:t>Fidelity bond (to protect against dishonesty) unless the plan is funded solely by general assets of plan sponsor</a:t>
          </a:r>
        </a:p>
        <a:p>
          <a:pPr marL="457200" lvl="1" indent="-223838" rtl="0">
            <a:spcBef>
              <a:spcPct val="0"/>
            </a:spcBef>
          </a:pPr>
          <a:endParaRPr lang="en-US" sz="2400" kern="1200" dirty="0">
            <a:solidFill>
              <a:schemeClr val="bg1"/>
            </a:solidFill>
          </a:endParaRPr>
        </a:p>
      </dsp:txBody>
      <dsp:txXfrm>
        <a:off x="0" y="1208261"/>
        <a:ext cx="7772400" cy="50370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6BFB1-B474-476E-971B-8C30A2D215BB}">
      <dsp:nvSpPr>
        <dsp:cNvPr id="0" name=""/>
        <dsp:cNvSpPr/>
      </dsp:nvSpPr>
      <dsp:spPr>
        <a:xfrm rot="16200000">
          <a:off x="-507496" y="507496"/>
          <a:ext cx="4617713" cy="3602720"/>
        </a:xfrm>
        <a:prstGeom prst="downArrow">
          <a:avLst>
            <a:gd name="adj1" fmla="val 50000"/>
            <a:gd name="adj2" fmla="val 35000"/>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ERISA Regulation</a:t>
          </a:r>
          <a:endParaRPr lang="en-US" sz="1800" kern="1200" dirty="0">
            <a:effectLst>
              <a:outerShdw blurRad="38100" dist="38100" dir="2700000" algn="tl">
                <a:srgbClr val="000000">
                  <a:alpha val="43137"/>
                </a:srgbClr>
              </a:outerShdw>
            </a:effectLst>
          </a:endParaRPr>
        </a:p>
        <a:p>
          <a:pPr marL="171450" lvl="1" indent="-171450" algn="l" defTabSz="711200" rtl="0">
            <a:lnSpc>
              <a:spcPct val="90000"/>
            </a:lnSpc>
            <a:spcBef>
              <a:spcPct val="0"/>
            </a:spcBef>
            <a:spcAft>
              <a:spcPct val="15000"/>
            </a:spcAft>
            <a:buChar char="•"/>
          </a:pPr>
          <a:r>
            <a:rPr lang="en-US" sz="1600" kern="1200" dirty="0"/>
            <a:t>Title I of ERISA applies to employee welfare benefit plans</a:t>
          </a:r>
        </a:p>
        <a:p>
          <a:pPr marL="171450" lvl="1" indent="-171450" algn="l" defTabSz="711200" rtl="0">
            <a:lnSpc>
              <a:spcPct val="90000"/>
            </a:lnSpc>
            <a:spcBef>
              <a:spcPct val="0"/>
            </a:spcBef>
            <a:spcAft>
              <a:spcPct val="15000"/>
            </a:spcAft>
            <a:buChar char="•"/>
          </a:pPr>
          <a:endParaRPr lang="en-US" sz="1600" kern="1200" dirty="0"/>
        </a:p>
        <a:p>
          <a:pPr marL="171450" lvl="1" indent="-171450" algn="l" defTabSz="711200" rtl="0">
            <a:lnSpc>
              <a:spcPct val="90000"/>
            </a:lnSpc>
            <a:spcBef>
              <a:spcPct val="0"/>
            </a:spcBef>
            <a:spcAft>
              <a:spcPct val="15000"/>
            </a:spcAft>
            <a:buChar char="•"/>
          </a:pPr>
          <a:r>
            <a:rPr lang="en-US" sz="1600" kern="1200" dirty="0"/>
            <a:t>ERISA Preemption </a:t>
          </a:r>
        </a:p>
      </dsp:txBody>
      <dsp:txXfrm rot="5400000">
        <a:off x="1" y="1154427"/>
        <a:ext cx="2972244" cy="2308857"/>
      </dsp:txXfrm>
    </dsp:sp>
    <dsp:sp modelId="{1EE900E1-E837-4443-A0E9-4D3605A06A35}">
      <dsp:nvSpPr>
        <dsp:cNvPr id="0" name=""/>
        <dsp:cNvSpPr/>
      </dsp:nvSpPr>
      <dsp:spPr>
        <a:xfrm rot="5400000">
          <a:off x="3509782" y="507507"/>
          <a:ext cx="4617713" cy="3602720"/>
        </a:xfrm>
        <a:prstGeom prst="downArrow">
          <a:avLst>
            <a:gd name="adj1" fmla="val 50000"/>
            <a:gd name="adj2" fmla="val 35000"/>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Other</a:t>
          </a:r>
          <a:r>
            <a:rPr lang="en-US" sz="1200" b="1" kern="1200" dirty="0"/>
            <a:t> </a:t>
          </a:r>
          <a:r>
            <a:rPr lang="en-US" sz="1800" b="1" kern="1200" dirty="0">
              <a:effectLst>
                <a:outerShdw blurRad="38100" dist="38100" dir="2700000" algn="tl">
                  <a:srgbClr val="000000">
                    <a:alpha val="43137"/>
                  </a:srgbClr>
                </a:outerShdw>
              </a:effectLst>
            </a:rPr>
            <a:t>Laws</a:t>
          </a:r>
          <a:r>
            <a:rPr lang="en-US" sz="1200" b="1" kern="1200" dirty="0"/>
            <a:t> </a:t>
          </a:r>
          <a:r>
            <a:rPr lang="en-US" sz="1800" b="1" kern="1200" dirty="0">
              <a:effectLst>
                <a:outerShdw blurRad="38100" dist="38100" dir="2700000" algn="tl">
                  <a:srgbClr val="000000">
                    <a:alpha val="43137"/>
                  </a:srgbClr>
                </a:outerShdw>
              </a:effectLst>
            </a:rPr>
            <a:t>Include</a:t>
          </a:r>
          <a:r>
            <a:rPr lang="en-US" sz="1200" b="1" kern="1200" dirty="0"/>
            <a:t>:</a:t>
          </a:r>
        </a:p>
        <a:p>
          <a:pPr marL="171450" lvl="1" indent="-171450" algn="l" defTabSz="711200" rtl="0">
            <a:lnSpc>
              <a:spcPct val="90000"/>
            </a:lnSpc>
            <a:spcBef>
              <a:spcPct val="0"/>
            </a:spcBef>
            <a:spcAft>
              <a:spcPct val="15000"/>
            </a:spcAft>
            <a:buChar char="•"/>
          </a:pPr>
          <a:r>
            <a:rPr lang="en-US" sz="1600" kern="1200" dirty="0"/>
            <a:t>Americans with Disabilities Act</a:t>
          </a:r>
        </a:p>
        <a:p>
          <a:pPr marL="171450" lvl="1" indent="-171450" algn="l" defTabSz="711200" rtl="0">
            <a:lnSpc>
              <a:spcPct val="90000"/>
            </a:lnSpc>
            <a:spcBef>
              <a:spcPct val="0"/>
            </a:spcBef>
            <a:spcAft>
              <a:spcPct val="15000"/>
            </a:spcAft>
            <a:buChar char="•"/>
          </a:pPr>
          <a:r>
            <a:rPr lang="en-US" sz="1600" kern="1200" dirty="0"/>
            <a:t>Pregnancy Discrimination Act</a:t>
          </a:r>
        </a:p>
        <a:p>
          <a:pPr marL="171450" lvl="1" indent="-171450" algn="l" defTabSz="711200" rtl="0">
            <a:lnSpc>
              <a:spcPct val="90000"/>
            </a:lnSpc>
            <a:spcBef>
              <a:spcPct val="0"/>
            </a:spcBef>
            <a:spcAft>
              <a:spcPct val="15000"/>
            </a:spcAft>
            <a:buChar char="•"/>
          </a:pPr>
          <a:r>
            <a:rPr lang="en-US" sz="1600" kern="1200" dirty="0"/>
            <a:t>Fair Labor Standards Act</a:t>
          </a:r>
        </a:p>
        <a:p>
          <a:pPr marL="171450" lvl="1" indent="-171450" algn="l" defTabSz="711200" rtl="0">
            <a:lnSpc>
              <a:spcPct val="90000"/>
            </a:lnSpc>
            <a:spcBef>
              <a:spcPct val="0"/>
            </a:spcBef>
            <a:spcAft>
              <a:spcPct val="15000"/>
            </a:spcAft>
            <a:buChar char="•"/>
          </a:pPr>
          <a:r>
            <a:rPr lang="en-US" sz="1600" kern="1200" dirty="0"/>
            <a:t>Public Health Service Act</a:t>
          </a:r>
        </a:p>
        <a:p>
          <a:pPr marL="171450" lvl="1" indent="-171450" algn="l" defTabSz="711200" rtl="0">
            <a:lnSpc>
              <a:spcPct val="90000"/>
            </a:lnSpc>
            <a:spcBef>
              <a:spcPct val="0"/>
            </a:spcBef>
            <a:spcAft>
              <a:spcPct val="15000"/>
            </a:spcAft>
            <a:buChar char="•"/>
          </a:pPr>
          <a:r>
            <a:rPr lang="en-US" sz="1600" kern="1200" dirty="0"/>
            <a:t>Internal Revenue Code</a:t>
          </a:r>
        </a:p>
      </dsp:txBody>
      <dsp:txXfrm rot="-5400000">
        <a:off x="4647755" y="1154438"/>
        <a:ext cx="2972244" cy="23088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615193-5EB6-4EE9-A115-0031C432C61C}">
      <dsp:nvSpPr>
        <dsp:cNvPr id="0" name=""/>
        <dsp:cNvSpPr/>
      </dsp:nvSpPr>
      <dsp:spPr>
        <a:xfrm>
          <a:off x="0" y="563"/>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F56B51-AF2F-4A4A-B6FE-C5419BA46DDB}">
      <dsp:nvSpPr>
        <dsp:cNvPr id="0" name=""/>
        <dsp:cNvSpPr/>
      </dsp:nvSpPr>
      <dsp:spPr>
        <a:xfrm>
          <a:off x="0" y="563"/>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015589"/>
              </a:solidFill>
            </a:rPr>
            <a:t>Patient Protection and Affordable Care Act (Affordable Care Act)</a:t>
          </a:r>
        </a:p>
      </dsp:txBody>
      <dsp:txXfrm>
        <a:off x="0" y="563"/>
        <a:ext cx="7848600" cy="512990"/>
      </dsp:txXfrm>
    </dsp:sp>
    <dsp:sp modelId="{AAF6EFC4-08EE-4336-ACB9-701FC1EF6058}">
      <dsp:nvSpPr>
        <dsp:cNvPr id="0" name=""/>
        <dsp:cNvSpPr/>
      </dsp:nvSpPr>
      <dsp:spPr>
        <a:xfrm>
          <a:off x="0" y="513553"/>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A830B-09BD-41A4-A24A-1B7065F3F58E}">
      <dsp:nvSpPr>
        <dsp:cNvPr id="0" name=""/>
        <dsp:cNvSpPr/>
      </dsp:nvSpPr>
      <dsp:spPr>
        <a:xfrm>
          <a:off x="0" y="513553"/>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3333CC"/>
              </a:solidFill>
            </a:rPr>
            <a:t>Consolidated Omnibus Budget Reconciliation Act (COBRA)</a:t>
          </a:r>
        </a:p>
      </dsp:txBody>
      <dsp:txXfrm>
        <a:off x="0" y="513553"/>
        <a:ext cx="7848600" cy="512990"/>
      </dsp:txXfrm>
    </dsp:sp>
    <dsp:sp modelId="{28F1440D-A8E6-4EE6-B79C-BD577B3481AA}">
      <dsp:nvSpPr>
        <dsp:cNvPr id="0" name=""/>
        <dsp:cNvSpPr/>
      </dsp:nvSpPr>
      <dsp:spPr>
        <a:xfrm>
          <a:off x="0" y="1026543"/>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30F192-9D79-485E-B32D-B3F8A16A2815}">
      <dsp:nvSpPr>
        <dsp:cNvPr id="0" name=""/>
        <dsp:cNvSpPr/>
      </dsp:nvSpPr>
      <dsp:spPr>
        <a:xfrm>
          <a:off x="0" y="1026543"/>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015589"/>
              </a:solidFill>
            </a:rPr>
            <a:t>Mental Health Parity and Addiction Equity Act (MHPAEA)</a:t>
          </a:r>
        </a:p>
      </dsp:txBody>
      <dsp:txXfrm>
        <a:off x="0" y="1026543"/>
        <a:ext cx="7848600" cy="512990"/>
      </dsp:txXfrm>
    </dsp:sp>
    <dsp:sp modelId="{965D4895-436D-4C9A-8AF3-2C407DBF1E13}">
      <dsp:nvSpPr>
        <dsp:cNvPr id="0" name=""/>
        <dsp:cNvSpPr/>
      </dsp:nvSpPr>
      <dsp:spPr>
        <a:xfrm>
          <a:off x="0" y="1539533"/>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068F4F-C435-48FA-A07F-5FE5CA7638CD}">
      <dsp:nvSpPr>
        <dsp:cNvPr id="0" name=""/>
        <dsp:cNvSpPr/>
      </dsp:nvSpPr>
      <dsp:spPr>
        <a:xfrm>
          <a:off x="0" y="1539533"/>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a:solidFill>
                <a:srgbClr val="3333CC"/>
              </a:solidFill>
            </a:rPr>
            <a:t>No Surprises Act</a:t>
          </a:r>
          <a:endParaRPr lang="en-US" sz="2100" kern="1200" dirty="0">
            <a:solidFill>
              <a:srgbClr val="3333CC"/>
            </a:solidFill>
          </a:endParaRPr>
        </a:p>
      </dsp:txBody>
      <dsp:txXfrm>
        <a:off x="0" y="1539533"/>
        <a:ext cx="7848600" cy="512990"/>
      </dsp:txXfrm>
    </dsp:sp>
    <dsp:sp modelId="{30858A0F-9D17-4615-B0C2-28894BC9457E}">
      <dsp:nvSpPr>
        <dsp:cNvPr id="0" name=""/>
        <dsp:cNvSpPr/>
      </dsp:nvSpPr>
      <dsp:spPr>
        <a:xfrm>
          <a:off x="0" y="2052523"/>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A9E383-D104-4924-87C0-8823088AF334}">
      <dsp:nvSpPr>
        <dsp:cNvPr id="0" name=""/>
        <dsp:cNvSpPr/>
      </dsp:nvSpPr>
      <dsp:spPr>
        <a:xfrm>
          <a:off x="0" y="2052523"/>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015589"/>
              </a:solidFill>
            </a:rPr>
            <a:t>Health Insurance Portability and Accountability Act (HIPAA)</a:t>
          </a:r>
        </a:p>
      </dsp:txBody>
      <dsp:txXfrm>
        <a:off x="0" y="2052523"/>
        <a:ext cx="7848600" cy="512990"/>
      </dsp:txXfrm>
    </dsp:sp>
    <dsp:sp modelId="{F6DE2A92-2AFB-487E-B2BE-50C31E859A8A}">
      <dsp:nvSpPr>
        <dsp:cNvPr id="0" name=""/>
        <dsp:cNvSpPr/>
      </dsp:nvSpPr>
      <dsp:spPr>
        <a:xfrm>
          <a:off x="0" y="2565514"/>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26E3CA-B798-4DFC-AAB0-F4A61685666B}">
      <dsp:nvSpPr>
        <dsp:cNvPr id="0" name=""/>
        <dsp:cNvSpPr/>
      </dsp:nvSpPr>
      <dsp:spPr>
        <a:xfrm>
          <a:off x="0" y="2565514"/>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3333CC"/>
              </a:solidFill>
            </a:rPr>
            <a:t>Newborns’ and Mothers’ Health Protection Act (Newborns’ Act)</a:t>
          </a:r>
        </a:p>
      </dsp:txBody>
      <dsp:txXfrm>
        <a:off x="0" y="2565514"/>
        <a:ext cx="7848600" cy="512990"/>
      </dsp:txXfrm>
    </dsp:sp>
    <dsp:sp modelId="{4DD258D2-AA31-4AEF-8B42-9E2701549208}">
      <dsp:nvSpPr>
        <dsp:cNvPr id="0" name=""/>
        <dsp:cNvSpPr/>
      </dsp:nvSpPr>
      <dsp:spPr>
        <a:xfrm>
          <a:off x="0" y="3078504"/>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9E8F8D-7BDE-45C1-AFD7-35BAC727DFE2}">
      <dsp:nvSpPr>
        <dsp:cNvPr id="0" name=""/>
        <dsp:cNvSpPr/>
      </dsp:nvSpPr>
      <dsp:spPr>
        <a:xfrm>
          <a:off x="0" y="3078504"/>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015589"/>
              </a:solidFill>
            </a:rPr>
            <a:t>Women’s Health and Cancer Rights Act (WHCRA)</a:t>
          </a:r>
        </a:p>
      </dsp:txBody>
      <dsp:txXfrm>
        <a:off x="0" y="3078504"/>
        <a:ext cx="7848600" cy="512990"/>
      </dsp:txXfrm>
    </dsp:sp>
    <dsp:sp modelId="{67A59D79-D93B-4364-83F2-AEF9EB469F0D}">
      <dsp:nvSpPr>
        <dsp:cNvPr id="0" name=""/>
        <dsp:cNvSpPr/>
      </dsp:nvSpPr>
      <dsp:spPr>
        <a:xfrm>
          <a:off x="0" y="3591494"/>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0F63AC-659A-4986-B732-451C0EE2C40E}">
      <dsp:nvSpPr>
        <dsp:cNvPr id="0" name=""/>
        <dsp:cNvSpPr/>
      </dsp:nvSpPr>
      <dsp:spPr>
        <a:xfrm>
          <a:off x="0" y="3591494"/>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3333CC"/>
              </a:solidFill>
            </a:rPr>
            <a:t>Genetic Information Nondiscrimination Act (GINA)</a:t>
          </a:r>
        </a:p>
      </dsp:txBody>
      <dsp:txXfrm>
        <a:off x="0" y="3591494"/>
        <a:ext cx="7848600" cy="512990"/>
      </dsp:txXfrm>
    </dsp:sp>
    <dsp:sp modelId="{AFA98213-55FB-44AC-82E9-B1F6163ECA0A}">
      <dsp:nvSpPr>
        <dsp:cNvPr id="0" name=""/>
        <dsp:cNvSpPr/>
      </dsp:nvSpPr>
      <dsp:spPr>
        <a:xfrm>
          <a:off x="0" y="4104484"/>
          <a:ext cx="7848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7B4D59-4ADE-4241-8568-42DEC1BB7791}">
      <dsp:nvSpPr>
        <dsp:cNvPr id="0" name=""/>
        <dsp:cNvSpPr/>
      </dsp:nvSpPr>
      <dsp:spPr>
        <a:xfrm>
          <a:off x="0" y="4104484"/>
          <a:ext cx="7848600" cy="512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kern="1200" dirty="0">
              <a:solidFill>
                <a:srgbClr val="015589"/>
              </a:solidFill>
            </a:rPr>
            <a:t>Children’s Health Insurance Program Reauthorization Act (CHIPRA)</a:t>
          </a:r>
        </a:p>
      </dsp:txBody>
      <dsp:txXfrm>
        <a:off x="0" y="4104484"/>
        <a:ext cx="7848600" cy="5129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C8BA27-8228-465A-B316-BD92A08B8AB4}">
      <dsp:nvSpPr>
        <dsp:cNvPr id="0" name=""/>
        <dsp:cNvSpPr/>
      </dsp:nvSpPr>
      <dsp:spPr>
        <a:xfrm rot="5400000">
          <a:off x="4610179" y="-1927816"/>
          <a:ext cx="624681" cy="4632960"/>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t>ERISA</a:t>
          </a:r>
          <a:endParaRPr lang="en-US" sz="2000" kern="1200" dirty="0"/>
        </a:p>
      </dsp:txBody>
      <dsp:txXfrm rot="-5400000">
        <a:off x="2606040" y="106817"/>
        <a:ext cx="4602466" cy="563693"/>
      </dsp:txXfrm>
    </dsp:sp>
    <dsp:sp modelId="{D391C2E3-07C6-4D68-BDFC-4E5C3B16FC76}">
      <dsp:nvSpPr>
        <dsp:cNvPr id="0" name=""/>
        <dsp:cNvSpPr/>
      </dsp:nvSpPr>
      <dsp:spPr>
        <a:xfrm>
          <a:off x="0" y="0"/>
          <a:ext cx="2606040" cy="780851"/>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b="1" kern="1200" dirty="0">
              <a:effectLst>
                <a:outerShdw blurRad="38100" dist="38100" dir="2700000" algn="tl">
                  <a:srgbClr val="000000">
                    <a:alpha val="43137"/>
                  </a:srgbClr>
                </a:outerShdw>
              </a:effectLst>
            </a:rPr>
            <a:t>Department of Labor</a:t>
          </a:r>
        </a:p>
      </dsp:txBody>
      <dsp:txXfrm>
        <a:off x="38118" y="38118"/>
        <a:ext cx="2529804" cy="704615"/>
      </dsp:txXfrm>
    </dsp:sp>
    <dsp:sp modelId="{3CB02991-569C-4155-B1AB-56664472DB8B}">
      <dsp:nvSpPr>
        <dsp:cNvPr id="0" name=""/>
        <dsp:cNvSpPr/>
      </dsp:nvSpPr>
      <dsp:spPr>
        <a:xfrm rot="5400000">
          <a:off x="4610179" y="-1104374"/>
          <a:ext cx="624681" cy="4632960"/>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t>Public Health Service Act</a:t>
          </a:r>
          <a:endParaRPr lang="en-US" sz="2000" kern="1200" dirty="0"/>
        </a:p>
      </dsp:txBody>
      <dsp:txXfrm rot="-5400000">
        <a:off x="2606040" y="930259"/>
        <a:ext cx="4602466" cy="563693"/>
      </dsp:txXfrm>
    </dsp:sp>
    <dsp:sp modelId="{3B3EB83D-AFB8-4DEC-B39C-A69C84A0958E}">
      <dsp:nvSpPr>
        <dsp:cNvPr id="0" name=""/>
        <dsp:cNvSpPr/>
      </dsp:nvSpPr>
      <dsp:spPr>
        <a:xfrm>
          <a:off x="0" y="803220"/>
          <a:ext cx="2606040" cy="780851"/>
        </a:xfrm>
        <a:prstGeom prst="roundRect">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b="1" kern="1200">
              <a:effectLst>
                <a:outerShdw blurRad="38100" dist="38100" dir="2700000" algn="tl">
                  <a:srgbClr val="000000">
                    <a:alpha val="43137"/>
                  </a:srgbClr>
                </a:outerShdw>
              </a:effectLst>
            </a:rPr>
            <a:t>Department of Health and Human Services</a:t>
          </a:r>
          <a:endParaRPr lang="en-US" sz="1700" b="1" kern="1200" dirty="0">
            <a:effectLst>
              <a:outerShdw blurRad="38100" dist="38100" dir="2700000" algn="tl">
                <a:srgbClr val="000000">
                  <a:alpha val="43137"/>
                </a:srgbClr>
              </a:outerShdw>
            </a:effectLst>
          </a:endParaRPr>
        </a:p>
      </dsp:txBody>
      <dsp:txXfrm>
        <a:off x="38118" y="841338"/>
        <a:ext cx="2529804" cy="704615"/>
      </dsp:txXfrm>
    </dsp:sp>
    <dsp:sp modelId="{A14D7A11-4198-45D9-B95C-788C27CA3085}">
      <dsp:nvSpPr>
        <dsp:cNvPr id="0" name=""/>
        <dsp:cNvSpPr/>
      </dsp:nvSpPr>
      <dsp:spPr>
        <a:xfrm rot="5400000">
          <a:off x="4610179" y="-284480"/>
          <a:ext cx="624681" cy="4632960"/>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t>Internal Revenue Code</a:t>
          </a:r>
          <a:endParaRPr lang="en-US" sz="2000" kern="1200" dirty="0"/>
        </a:p>
      </dsp:txBody>
      <dsp:txXfrm rot="-5400000">
        <a:off x="2606040" y="1750153"/>
        <a:ext cx="4602466" cy="563693"/>
      </dsp:txXfrm>
    </dsp:sp>
    <dsp:sp modelId="{6FCF6AA2-3FCE-41D7-A584-A76BEC0017C4}">
      <dsp:nvSpPr>
        <dsp:cNvPr id="0" name=""/>
        <dsp:cNvSpPr/>
      </dsp:nvSpPr>
      <dsp:spPr>
        <a:xfrm>
          <a:off x="0" y="1641574"/>
          <a:ext cx="2606040" cy="780851"/>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b="1" kern="1200">
              <a:effectLst>
                <a:outerShdw blurRad="38100" dist="38100" dir="2700000" algn="tl">
                  <a:srgbClr val="000000">
                    <a:alpha val="43137"/>
                  </a:srgbClr>
                </a:outerShdw>
              </a:effectLst>
            </a:rPr>
            <a:t>Department of Treasury</a:t>
          </a:r>
          <a:endParaRPr lang="en-US" sz="1700" b="1" kern="1200" dirty="0">
            <a:effectLst>
              <a:outerShdw blurRad="38100" dist="38100" dir="2700000" algn="tl">
                <a:srgbClr val="000000">
                  <a:alpha val="43137"/>
                </a:srgbClr>
              </a:outerShdw>
            </a:effectLst>
          </a:endParaRPr>
        </a:p>
      </dsp:txBody>
      <dsp:txXfrm>
        <a:off x="38118" y="1679692"/>
        <a:ext cx="2529804" cy="704615"/>
      </dsp:txXfrm>
    </dsp:sp>
    <dsp:sp modelId="{33CD9F66-3E24-4ADE-BE93-B4DFFBCCB1B9}">
      <dsp:nvSpPr>
        <dsp:cNvPr id="0" name=""/>
        <dsp:cNvSpPr/>
      </dsp:nvSpPr>
      <dsp:spPr>
        <a:xfrm rot="5400000">
          <a:off x="4610179" y="535414"/>
          <a:ext cx="624681" cy="4632960"/>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t>State Insurance Laws</a:t>
          </a:r>
          <a:endParaRPr lang="en-US" sz="2000" kern="1200" dirty="0"/>
        </a:p>
      </dsp:txBody>
      <dsp:txXfrm rot="-5400000">
        <a:off x="2606040" y="2570047"/>
        <a:ext cx="4602466" cy="563693"/>
      </dsp:txXfrm>
    </dsp:sp>
    <dsp:sp modelId="{1BDAB3B5-5212-4E5D-9575-12AF958468C4}">
      <dsp:nvSpPr>
        <dsp:cNvPr id="0" name=""/>
        <dsp:cNvSpPr/>
      </dsp:nvSpPr>
      <dsp:spPr>
        <a:xfrm>
          <a:off x="0" y="2461468"/>
          <a:ext cx="2606040" cy="780851"/>
        </a:xfrm>
        <a:prstGeom prst="roundRect">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b="1" kern="1200">
              <a:effectLst>
                <a:outerShdw blurRad="38100" dist="38100" dir="2700000" algn="tl">
                  <a:srgbClr val="000000">
                    <a:alpha val="43137"/>
                  </a:srgbClr>
                </a:outerShdw>
              </a:effectLst>
            </a:rPr>
            <a:t>States</a:t>
          </a:r>
          <a:endParaRPr lang="en-US" sz="1700" b="1" kern="1200" dirty="0">
            <a:effectLst>
              <a:outerShdw blurRad="38100" dist="38100" dir="2700000" algn="tl">
                <a:srgbClr val="000000">
                  <a:alpha val="43137"/>
                </a:srgbClr>
              </a:outerShdw>
            </a:effectLst>
          </a:endParaRPr>
        </a:p>
      </dsp:txBody>
      <dsp:txXfrm>
        <a:off x="38118" y="2499586"/>
        <a:ext cx="2529804" cy="704615"/>
      </dsp:txXfrm>
    </dsp:sp>
    <dsp:sp modelId="{90185A7E-C3A2-4F7B-80C4-6F43F56D82DF}">
      <dsp:nvSpPr>
        <dsp:cNvPr id="0" name=""/>
        <dsp:cNvSpPr/>
      </dsp:nvSpPr>
      <dsp:spPr>
        <a:xfrm rot="5400000">
          <a:off x="4610179" y="1355308"/>
          <a:ext cx="624681" cy="4632960"/>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t>Private litigation</a:t>
          </a:r>
          <a:endParaRPr lang="en-US" sz="2000" kern="1200" dirty="0"/>
        </a:p>
      </dsp:txBody>
      <dsp:txXfrm rot="-5400000">
        <a:off x="2606040" y="3389941"/>
        <a:ext cx="4602466" cy="563693"/>
      </dsp:txXfrm>
    </dsp:sp>
    <dsp:sp modelId="{02FC30E6-0925-4E33-88E9-27F288B433CA}">
      <dsp:nvSpPr>
        <dsp:cNvPr id="0" name=""/>
        <dsp:cNvSpPr/>
      </dsp:nvSpPr>
      <dsp:spPr>
        <a:xfrm>
          <a:off x="0" y="3281362"/>
          <a:ext cx="2606040" cy="780851"/>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b="1" kern="1200">
              <a:effectLst>
                <a:outerShdw blurRad="38100" dist="38100" dir="2700000" algn="tl">
                  <a:srgbClr val="000000">
                    <a:alpha val="43137"/>
                  </a:srgbClr>
                </a:outerShdw>
              </a:effectLst>
            </a:rPr>
            <a:t>Participants and Beneficiaries</a:t>
          </a:r>
          <a:endParaRPr lang="en-US" sz="1700" b="1" kern="1200" dirty="0">
            <a:effectLst>
              <a:outerShdw blurRad="38100" dist="38100" dir="2700000" algn="tl">
                <a:srgbClr val="000000">
                  <a:alpha val="43137"/>
                </a:srgbClr>
              </a:outerShdw>
            </a:effectLst>
          </a:endParaRPr>
        </a:p>
      </dsp:txBody>
      <dsp:txXfrm>
        <a:off x="38118" y="3319480"/>
        <a:ext cx="2529804" cy="7046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C25F55-29BA-4D9A-A4E7-99CA4D52B9CF}">
      <dsp:nvSpPr>
        <dsp:cNvPr id="0" name=""/>
        <dsp:cNvSpPr/>
      </dsp:nvSpPr>
      <dsp:spPr>
        <a:xfrm rot="5400000">
          <a:off x="3555571" y="-1525510"/>
          <a:ext cx="2046640" cy="5423986"/>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t" anchorCtr="0">
          <a:noAutofit/>
        </a:bodyPr>
        <a:lstStyle/>
        <a:p>
          <a:pPr marL="171450" lvl="1" indent="-171450" algn="l" defTabSz="711200" rtl="0">
            <a:lnSpc>
              <a:spcPct val="90000"/>
            </a:lnSpc>
            <a:spcBef>
              <a:spcPct val="0"/>
            </a:spcBef>
            <a:spcAft>
              <a:spcPct val="15000"/>
            </a:spcAft>
            <a:buChar char="•"/>
          </a:pPr>
          <a:r>
            <a:rPr lang="en-US" sz="1600" kern="1200" dirty="0"/>
            <a:t>Certain group health plans must file the Annual Report (Form 5500)</a:t>
          </a:r>
        </a:p>
        <a:p>
          <a:pPr marL="171450" lvl="1" indent="-171450" algn="l" defTabSz="711200" rtl="0">
            <a:lnSpc>
              <a:spcPct val="90000"/>
            </a:lnSpc>
            <a:spcBef>
              <a:spcPct val="0"/>
            </a:spcBef>
            <a:spcAft>
              <a:spcPct val="15000"/>
            </a:spcAft>
            <a:buChar char="•"/>
          </a:pPr>
          <a:r>
            <a:rPr lang="en-US" sz="1600" kern="1200" dirty="0">
              <a:solidFill>
                <a:schemeClr val="tx1"/>
              </a:solidFill>
            </a:rPr>
            <a:t>Multiple Employer Welfare Arrangements (MEWAs) must file the Form M-1.</a:t>
          </a:r>
        </a:p>
      </dsp:txBody>
      <dsp:txXfrm rot="-5400000">
        <a:off x="1866899" y="263071"/>
        <a:ext cx="5324077" cy="1846822"/>
      </dsp:txXfrm>
    </dsp:sp>
    <dsp:sp modelId="{FE2A26EE-4C9B-4F34-8855-09A870422071}">
      <dsp:nvSpPr>
        <dsp:cNvPr id="0" name=""/>
        <dsp:cNvSpPr/>
      </dsp:nvSpPr>
      <dsp:spPr>
        <a:xfrm>
          <a:off x="73939" y="1946"/>
          <a:ext cx="1895733" cy="2369072"/>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Reporting Requirements</a:t>
          </a:r>
        </a:p>
      </dsp:txBody>
      <dsp:txXfrm>
        <a:off x="166481" y="94488"/>
        <a:ext cx="1710649" cy="2183988"/>
      </dsp:txXfrm>
    </dsp:sp>
    <dsp:sp modelId="{B7AC1D93-E0DE-44BB-907F-206F71355720}">
      <dsp:nvSpPr>
        <dsp:cNvPr id="0" name=""/>
        <dsp:cNvSpPr/>
      </dsp:nvSpPr>
      <dsp:spPr>
        <a:xfrm rot="5400000">
          <a:off x="3542803" y="985594"/>
          <a:ext cx="2072177" cy="5423986"/>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171450" lvl="1" indent="-171450" algn="l" defTabSz="1312863" rtl="0">
            <a:lnSpc>
              <a:spcPct val="90000"/>
            </a:lnSpc>
            <a:spcBef>
              <a:spcPct val="0"/>
            </a:spcBef>
            <a:spcAft>
              <a:spcPct val="15000"/>
            </a:spcAft>
            <a:buChar char="•"/>
            <a:tabLst/>
          </a:pPr>
          <a:r>
            <a:rPr lang="en-US" sz="1600" kern="1200" dirty="0"/>
            <a:t>Summary Plan Description (SPD) </a:t>
          </a:r>
        </a:p>
        <a:p>
          <a:pPr marL="171450" lvl="1" indent="-171450" algn="l" defTabSz="1312863" rtl="0">
            <a:lnSpc>
              <a:spcPct val="90000"/>
            </a:lnSpc>
            <a:spcBef>
              <a:spcPct val="0"/>
            </a:spcBef>
            <a:spcAft>
              <a:spcPct val="15000"/>
            </a:spcAft>
            <a:buChar char="•"/>
            <a:tabLst/>
          </a:pPr>
          <a:r>
            <a:rPr lang="en-US" sz="1600" kern="1200" dirty="0"/>
            <a:t>Summary of material modifications (SMM)</a:t>
          </a:r>
        </a:p>
        <a:p>
          <a:pPr marL="171450" lvl="1" indent="-171450" algn="l" defTabSz="1312863" rtl="0">
            <a:lnSpc>
              <a:spcPct val="90000"/>
            </a:lnSpc>
            <a:spcBef>
              <a:spcPct val="0"/>
            </a:spcBef>
            <a:spcAft>
              <a:spcPct val="15000"/>
            </a:spcAft>
            <a:buChar char="•"/>
            <a:tabLst/>
          </a:pPr>
          <a:r>
            <a:rPr lang="en-US" sz="1600" kern="1200" dirty="0"/>
            <a:t>Summary of Benefits and Coverage (SBC)</a:t>
          </a:r>
        </a:p>
        <a:p>
          <a:pPr marL="171450" lvl="1" indent="-171450" algn="l" defTabSz="1312863" rtl="0">
            <a:lnSpc>
              <a:spcPct val="90000"/>
            </a:lnSpc>
            <a:spcBef>
              <a:spcPct val="0"/>
            </a:spcBef>
            <a:spcAft>
              <a:spcPct val="15000"/>
            </a:spcAft>
            <a:buChar char="•"/>
            <a:tabLst/>
          </a:pPr>
          <a:r>
            <a:rPr lang="en-US" sz="1600" kern="1200" dirty="0"/>
            <a:t>Adverse Benefit Determinations and other disclosures as required by ERISA 503 claims procedure rules</a:t>
          </a:r>
        </a:p>
        <a:p>
          <a:pPr marL="171450" lvl="1" indent="-171450" algn="l" defTabSz="1312863" rtl="0">
            <a:lnSpc>
              <a:spcPct val="90000"/>
            </a:lnSpc>
            <a:spcBef>
              <a:spcPct val="0"/>
            </a:spcBef>
            <a:spcAft>
              <a:spcPct val="15000"/>
            </a:spcAft>
            <a:buChar char="•"/>
            <a:tabLst/>
          </a:pPr>
          <a:r>
            <a:rPr lang="en-US" sz="1600" kern="1200" dirty="0"/>
            <a:t>Various notices to comply with the health laws of ERISA part 7</a:t>
          </a:r>
        </a:p>
        <a:p>
          <a:pPr marL="171450" lvl="1" indent="-171450" algn="l" defTabSz="1312863" rtl="0">
            <a:lnSpc>
              <a:spcPct val="90000"/>
            </a:lnSpc>
            <a:spcBef>
              <a:spcPct val="0"/>
            </a:spcBef>
            <a:spcAft>
              <a:spcPct val="15000"/>
            </a:spcAft>
            <a:buChar char="•"/>
            <a:tabLst/>
          </a:pPr>
          <a:r>
            <a:rPr lang="en-US" sz="1600" kern="1200" dirty="0"/>
            <a:t>COBRA notices </a:t>
          </a:r>
        </a:p>
      </dsp:txBody>
      <dsp:txXfrm rot="-5400000">
        <a:off x="1866899" y="2762654"/>
        <a:ext cx="5322831" cy="1869867"/>
      </dsp:txXfrm>
    </dsp:sp>
    <dsp:sp modelId="{13C80693-73C6-45A3-AE82-CF0DAF63B682}">
      <dsp:nvSpPr>
        <dsp:cNvPr id="0" name=""/>
        <dsp:cNvSpPr/>
      </dsp:nvSpPr>
      <dsp:spPr>
        <a:xfrm>
          <a:off x="73939" y="2520323"/>
          <a:ext cx="1895733" cy="2354529"/>
        </a:xfrm>
        <a:prstGeom prst="roundRect">
          <a:avLst/>
        </a:prstGeom>
        <a:solidFill>
          <a:srgbClr val="3333CC"/>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Disclosure Requirements include:</a:t>
          </a:r>
        </a:p>
      </dsp:txBody>
      <dsp:txXfrm>
        <a:off x="166481" y="2612865"/>
        <a:ext cx="1710649" cy="21694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88AD2-DE9A-4927-8ACA-12F0DA9AE944}">
      <dsp:nvSpPr>
        <dsp:cNvPr id="0" name=""/>
        <dsp:cNvSpPr/>
      </dsp:nvSpPr>
      <dsp:spPr>
        <a:xfrm>
          <a:off x="2331326" y="1390932"/>
          <a:ext cx="1097280" cy="1097280"/>
        </a:xfrm>
        <a:prstGeom prst="roundRect">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US" sz="3600" kern="1200" dirty="0"/>
            <a:t>Plan </a:t>
          </a:r>
        </a:p>
      </dsp:txBody>
      <dsp:txXfrm>
        <a:off x="2384891" y="1444497"/>
        <a:ext cx="990150" cy="990150"/>
      </dsp:txXfrm>
    </dsp:sp>
    <dsp:sp modelId="{7E59B8CC-26F7-4398-96B1-4E1343EA78F0}">
      <dsp:nvSpPr>
        <dsp:cNvPr id="0" name=""/>
        <dsp:cNvSpPr/>
      </dsp:nvSpPr>
      <dsp:spPr>
        <a:xfrm rot="16267066">
          <a:off x="2674063" y="1170056"/>
          <a:ext cx="441835" cy="0"/>
        </a:xfrm>
        <a:custGeom>
          <a:avLst/>
          <a:gdLst/>
          <a:ahLst/>
          <a:cxnLst/>
          <a:rect l="0" t="0" r="0" b="0"/>
          <a:pathLst>
            <a:path>
              <a:moveTo>
                <a:pt x="0" y="0"/>
              </a:moveTo>
              <a:lnTo>
                <a:pt x="441835" y="0"/>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21956F3-34FD-40AE-A712-11F2C6719AA3}">
      <dsp:nvSpPr>
        <dsp:cNvPr id="0" name=""/>
        <dsp:cNvSpPr/>
      </dsp:nvSpPr>
      <dsp:spPr>
        <a:xfrm>
          <a:off x="1736890" y="0"/>
          <a:ext cx="2343319" cy="949180"/>
        </a:xfrm>
        <a:prstGeom prst="roundRect">
          <a:avLst/>
        </a:prstGeom>
        <a:solidFill>
          <a:srgbClr val="015589"/>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a:t>Fiduciary B remits premiums</a:t>
          </a:r>
          <a:endParaRPr lang="en-US" sz="2400" kern="1200" dirty="0"/>
        </a:p>
      </dsp:txBody>
      <dsp:txXfrm>
        <a:off x="1783225" y="46335"/>
        <a:ext cx="2250649" cy="856510"/>
      </dsp:txXfrm>
    </dsp:sp>
    <dsp:sp modelId="{2C30736A-A4B7-4F33-99E7-F9CD2A2C623E}">
      <dsp:nvSpPr>
        <dsp:cNvPr id="0" name=""/>
        <dsp:cNvSpPr/>
      </dsp:nvSpPr>
      <dsp:spPr>
        <a:xfrm rot="2281618">
          <a:off x="3387550" y="2487777"/>
          <a:ext cx="386812" cy="0"/>
        </a:xfrm>
        <a:custGeom>
          <a:avLst/>
          <a:gdLst/>
          <a:ahLst/>
          <a:cxnLst/>
          <a:rect l="0" t="0" r="0" b="0"/>
          <a:pathLst>
            <a:path>
              <a:moveTo>
                <a:pt x="0" y="0"/>
              </a:moveTo>
              <a:lnTo>
                <a:pt x="386812" y="0"/>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57B18A1-C034-49A3-9C88-A76E913DA97C}">
      <dsp:nvSpPr>
        <dsp:cNvPr id="0" name=""/>
        <dsp:cNvSpPr/>
      </dsp:nvSpPr>
      <dsp:spPr>
        <a:xfrm>
          <a:off x="3116393" y="2606921"/>
          <a:ext cx="2460404" cy="959237"/>
        </a:xfrm>
        <a:prstGeom prst="roundRect">
          <a:avLst/>
        </a:prstGeom>
        <a:solidFill>
          <a:srgbClr val="015589"/>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1022350">
            <a:lnSpc>
              <a:spcPct val="90000"/>
            </a:lnSpc>
            <a:spcBef>
              <a:spcPct val="0"/>
            </a:spcBef>
            <a:spcAft>
              <a:spcPct val="35000"/>
            </a:spcAft>
            <a:buNone/>
          </a:pPr>
          <a:r>
            <a:rPr lang="en-US" altLang="en-US" sz="2300" kern="1200" dirty="0"/>
            <a:t>Fiduciary A selects service providers</a:t>
          </a:r>
        </a:p>
      </dsp:txBody>
      <dsp:txXfrm>
        <a:off x="3163219" y="2653747"/>
        <a:ext cx="2366752" cy="865585"/>
      </dsp:txXfrm>
    </dsp:sp>
    <dsp:sp modelId="{8F53D708-5971-4CA2-81F8-617FCB3439E8}">
      <dsp:nvSpPr>
        <dsp:cNvPr id="0" name=""/>
        <dsp:cNvSpPr/>
      </dsp:nvSpPr>
      <dsp:spPr>
        <a:xfrm rot="8503340">
          <a:off x="2005673" y="2485529"/>
          <a:ext cx="364874" cy="0"/>
        </a:xfrm>
        <a:custGeom>
          <a:avLst/>
          <a:gdLst/>
          <a:ahLst/>
          <a:cxnLst/>
          <a:rect l="0" t="0" r="0" b="0"/>
          <a:pathLst>
            <a:path>
              <a:moveTo>
                <a:pt x="0" y="0"/>
              </a:moveTo>
              <a:lnTo>
                <a:pt x="364874" y="0"/>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1BB3A97-884E-494D-9FA1-6AE3EFC0761C}">
      <dsp:nvSpPr>
        <dsp:cNvPr id="0" name=""/>
        <dsp:cNvSpPr/>
      </dsp:nvSpPr>
      <dsp:spPr>
        <a:xfrm>
          <a:off x="62002" y="2598544"/>
          <a:ext cx="2728971" cy="975992"/>
        </a:xfrm>
        <a:prstGeom prst="roundRect">
          <a:avLst/>
        </a:prstGeom>
        <a:solidFill>
          <a:srgbClr val="015589"/>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1022350">
            <a:lnSpc>
              <a:spcPct val="90000"/>
            </a:lnSpc>
            <a:spcBef>
              <a:spcPct val="0"/>
            </a:spcBef>
            <a:spcAft>
              <a:spcPct val="35000"/>
            </a:spcAft>
            <a:buNone/>
          </a:pPr>
          <a:r>
            <a:rPr lang="en-US" altLang="en-US" sz="2300" kern="1200" dirty="0"/>
            <a:t>Fiduciary C makes claim determinations</a:t>
          </a:r>
          <a:endParaRPr lang="en-US" sz="2300" kern="1200" dirty="0"/>
        </a:p>
      </dsp:txBody>
      <dsp:txXfrm>
        <a:off x="109646" y="2646188"/>
        <a:ext cx="2633683" cy="8807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98EF3-5FB0-48D4-80A0-9C5685D625B3}">
      <dsp:nvSpPr>
        <dsp:cNvPr id="0" name=""/>
        <dsp:cNvSpPr/>
      </dsp:nvSpPr>
      <dsp:spPr>
        <a:xfrm>
          <a:off x="2871630" y="1751542"/>
          <a:ext cx="1701648" cy="1633850"/>
        </a:xfrm>
        <a:prstGeom prst="ellipse">
          <a:avLst/>
        </a:prstGeom>
        <a:solidFill>
          <a:schemeClr val="accent1">
            <a:lumMod val="75000"/>
          </a:schemeClr>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0">
            <a:lnSpc>
              <a:spcPct val="90000"/>
            </a:lnSpc>
            <a:spcBef>
              <a:spcPct val="0"/>
            </a:spcBef>
            <a:spcAft>
              <a:spcPct val="35000"/>
            </a:spcAft>
            <a:buNone/>
          </a:pPr>
          <a:r>
            <a:rPr lang="en-US" sz="2700" kern="1200" dirty="0">
              <a:effectLst>
                <a:outerShdw blurRad="38100" dist="38100" dir="2700000" algn="tl">
                  <a:srgbClr val="000000">
                    <a:alpha val="43137"/>
                  </a:srgbClr>
                </a:outerShdw>
              </a:effectLst>
            </a:rPr>
            <a:t>Party in interest (PII)</a:t>
          </a:r>
        </a:p>
      </dsp:txBody>
      <dsp:txXfrm>
        <a:off x="3120831" y="1990814"/>
        <a:ext cx="1203246" cy="1155306"/>
      </dsp:txXfrm>
    </dsp:sp>
    <dsp:sp modelId="{99D90A6E-AB2C-4E10-9827-78B831DF873F}">
      <dsp:nvSpPr>
        <dsp:cNvPr id="0" name=""/>
        <dsp:cNvSpPr/>
      </dsp:nvSpPr>
      <dsp:spPr>
        <a:xfrm rot="16200000">
          <a:off x="3640120" y="1368438"/>
          <a:ext cx="164669" cy="464831"/>
        </a:xfrm>
        <a:prstGeom prst="rightArrow">
          <a:avLst>
            <a:gd name="adj1" fmla="val 60000"/>
            <a:gd name="adj2" fmla="val 50000"/>
          </a:avLst>
        </a:prstGeom>
        <a:solidFill>
          <a:schemeClr val="accent2">
            <a:lumMod val="75000"/>
          </a:schemeClr>
        </a:solidFill>
        <a:ln>
          <a:noFill/>
        </a:ln>
        <a:effectLst>
          <a:outerShdw blurRad="63500" dist="25400" dir="5400000" rotWithShape="0">
            <a:srgbClr val="000000">
              <a:alpha val="43137"/>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3664821" y="1486105"/>
        <a:ext cx="115268" cy="278899"/>
      </dsp:txXfrm>
    </dsp:sp>
    <dsp:sp modelId="{4CFFAFA0-A00D-48AC-BA40-CA60DCBBC975}">
      <dsp:nvSpPr>
        <dsp:cNvPr id="0" name=""/>
        <dsp:cNvSpPr/>
      </dsp:nvSpPr>
      <dsp:spPr>
        <a:xfrm>
          <a:off x="2846219" y="-128632"/>
          <a:ext cx="1752470" cy="1569477"/>
        </a:xfrm>
        <a:prstGeom prst="ellipse">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Fiduciaries</a:t>
          </a:r>
        </a:p>
      </dsp:txBody>
      <dsp:txXfrm>
        <a:off x="3102862" y="101213"/>
        <a:ext cx="1239184" cy="1109787"/>
      </dsp:txXfrm>
    </dsp:sp>
    <dsp:sp modelId="{01ACEEFC-6543-4293-A8D2-7D7D5419C452}">
      <dsp:nvSpPr>
        <dsp:cNvPr id="0" name=""/>
        <dsp:cNvSpPr/>
      </dsp:nvSpPr>
      <dsp:spPr>
        <a:xfrm rot="20146234">
          <a:off x="4706190" y="1749817"/>
          <a:ext cx="637811" cy="464831"/>
        </a:xfrm>
        <a:prstGeom prst="rightArrow">
          <a:avLst>
            <a:gd name="adj1" fmla="val 60000"/>
            <a:gd name="adj2" fmla="val 50000"/>
          </a:avLst>
        </a:prstGeom>
        <a:solidFill>
          <a:schemeClr val="accent2">
            <a:lumMod val="75000"/>
          </a:schemeClr>
        </a:solidFill>
        <a:ln>
          <a:noFill/>
        </a:ln>
        <a:effectLst>
          <a:outerShdw blurRad="63500" dist="25400" dir="5400000" rotWithShape="0">
            <a:srgbClr val="000000">
              <a:alpha val="43137"/>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4712332" y="1871397"/>
        <a:ext cx="498362" cy="278899"/>
      </dsp:txXfrm>
    </dsp:sp>
    <dsp:sp modelId="{250A85A8-A0FE-4248-B8A7-516FFEC3314F}">
      <dsp:nvSpPr>
        <dsp:cNvPr id="0" name=""/>
        <dsp:cNvSpPr/>
      </dsp:nvSpPr>
      <dsp:spPr>
        <a:xfrm>
          <a:off x="5486391" y="457201"/>
          <a:ext cx="1956135" cy="1754534"/>
        </a:xfrm>
        <a:prstGeom prst="ellipse">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l" defTabSz="711200" rtl="0">
            <a:lnSpc>
              <a:spcPct val="90000"/>
            </a:lnSpc>
            <a:spcBef>
              <a:spcPct val="0"/>
            </a:spcBef>
            <a:spcAft>
              <a:spcPct val="35000"/>
            </a:spcAft>
            <a:buNone/>
          </a:pPr>
          <a:r>
            <a:rPr lang="en-US" sz="1600" kern="1200" dirty="0"/>
            <a:t>Sponsoring employer/union</a:t>
          </a:r>
        </a:p>
        <a:p>
          <a:pPr marL="171450" lvl="1" indent="-171450" algn="l" defTabSz="711200" rtl="0">
            <a:lnSpc>
              <a:spcPct val="90000"/>
            </a:lnSpc>
            <a:spcBef>
              <a:spcPct val="0"/>
            </a:spcBef>
            <a:spcAft>
              <a:spcPct val="15000"/>
            </a:spcAft>
            <a:buChar char="•"/>
          </a:pPr>
          <a:r>
            <a:rPr lang="en-US" sz="1600" kern="1200" dirty="0"/>
            <a:t>Officers, employees &amp; owners</a:t>
          </a:r>
        </a:p>
      </dsp:txBody>
      <dsp:txXfrm>
        <a:off x="5772860" y="714147"/>
        <a:ext cx="1383197" cy="1240642"/>
      </dsp:txXfrm>
    </dsp:sp>
    <dsp:sp modelId="{E401C123-1A8B-4689-99D4-9F426E7CC489}">
      <dsp:nvSpPr>
        <dsp:cNvPr id="0" name=""/>
        <dsp:cNvSpPr/>
      </dsp:nvSpPr>
      <dsp:spPr>
        <a:xfrm rot="1924193">
          <a:off x="4556413" y="2996686"/>
          <a:ext cx="440828" cy="464831"/>
        </a:xfrm>
        <a:prstGeom prst="rightArrow">
          <a:avLst>
            <a:gd name="adj1" fmla="val 60000"/>
            <a:gd name="adj2" fmla="val 50000"/>
          </a:avLst>
        </a:prstGeom>
        <a:solidFill>
          <a:schemeClr val="accent2">
            <a:lumMod val="75000"/>
          </a:schemeClr>
        </a:solidFill>
        <a:ln>
          <a:noFill/>
        </a:ln>
        <a:effectLst>
          <a:outerShdw blurRad="63500" dist="25400" dir="5400000" rotWithShape="0">
            <a:srgbClr val="000000">
              <a:alpha val="43137"/>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4566503" y="3054543"/>
        <a:ext cx="308580" cy="278899"/>
      </dsp:txXfrm>
    </dsp:sp>
    <dsp:sp modelId="{5DDEFE0E-7D12-4876-97E5-9EB9B172D14E}">
      <dsp:nvSpPr>
        <dsp:cNvPr id="0" name=""/>
        <dsp:cNvSpPr/>
      </dsp:nvSpPr>
      <dsp:spPr>
        <a:xfrm>
          <a:off x="5005630" y="3080637"/>
          <a:ext cx="1685097" cy="1639475"/>
        </a:xfrm>
        <a:prstGeom prst="ellipse">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Relatives of fiduciaries</a:t>
          </a:r>
        </a:p>
      </dsp:txBody>
      <dsp:txXfrm>
        <a:off x="5252407" y="3320733"/>
        <a:ext cx="1191543" cy="1159283"/>
      </dsp:txXfrm>
    </dsp:sp>
    <dsp:sp modelId="{F40EDC77-44EC-45EA-94E9-BEA28D0EA790}">
      <dsp:nvSpPr>
        <dsp:cNvPr id="0" name=""/>
        <dsp:cNvSpPr/>
      </dsp:nvSpPr>
      <dsp:spPr>
        <a:xfrm rot="9362477">
          <a:off x="2322397" y="2853783"/>
          <a:ext cx="469910" cy="464831"/>
        </a:xfrm>
        <a:prstGeom prst="rightArrow">
          <a:avLst>
            <a:gd name="adj1" fmla="val 60000"/>
            <a:gd name="adj2" fmla="val 50000"/>
          </a:avLst>
        </a:prstGeom>
        <a:solidFill>
          <a:schemeClr val="accent2">
            <a:lumMod val="75000"/>
          </a:schemeClr>
        </a:solidFill>
        <a:ln>
          <a:noFill/>
        </a:ln>
        <a:effectLst>
          <a:outerShdw blurRad="63500" dist="25400" dir="5400000" rotWithShape="0">
            <a:srgbClr val="000000">
              <a:alpha val="43137"/>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10800000">
        <a:off x="2455838" y="2918435"/>
        <a:ext cx="330461" cy="278899"/>
      </dsp:txXfrm>
    </dsp:sp>
    <dsp:sp modelId="{8F4CE41E-CC0E-4E54-A791-E64C1072A41C}">
      <dsp:nvSpPr>
        <dsp:cNvPr id="0" name=""/>
        <dsp:cNvSpPr/>
      </dsp:nvSpPr>
      <dsp:spPr>
        <a:xfrm>
          <a:off x="545801" y="2765034"/>
          <a:ext cx="1664001" cy="1690634"/>
        </a:xfrm>
        <a:prstGeom prst="ellipse">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53975" lvl="0" indent="0" algn="l" defTabSz="1376363" rtl="0">
            <a:lnSpc>
              <a:spcPct val="90000"/>
            </a:lnSpc>
            <a:spcBef>
              <a:spcPct val="0"/>
            </a:spcBef>
            <a:spcAft>
              <a:spcPct val="35000"/>
            </a:spcAft>
            <a:buNone/>
          </a:pPr>
          <a:r>
            <a:rPr lang="en-US" sz="1600" kern="1200" dirty="0"/>
            <a:t>Service providers</a:t>
          </a:r>
        </a:p>
        <a:p>
          <a:pPr marL="227013" lvl="1" indent="-117475" algn="l" defTabSz="711200" rtl="0">
            <a:lnSpc>
              <a:spcPct val="90000"/>
            </a:lnSpc>
            <a:spcBef>
              <a:spcPct val="0"/>
            </a:spcBef>
            <a:spcAft>
              <a:spcPct val="15000"/>
            </a:spcAft>
            <a:buChar char="•"/>
          </a:pPr>
          <a:r>
            <a:rPr lang="en-US" sz="1600" kern="1200" dirty="0"/>
            <a:t>Officers, employees &amp; owners</a:t>
          </a:r>
        </a:p>
      </dsp:txBody>
      <dsp:txXfrm>
        <a:off x="789488" y="3012622"/>
        <a:ext cx="1176627" cy="1195458"/>
      </dsp:txXfrm>
    </dsp:sp>
    <dsp:sp modelId="{3633E4B7-F8C0-4763-8864-434E546301CF}">
      <dsp:nvSpPr>
        <dsp:cNvPr id="0" name=""/>
        <dsp:cNvSpPr/>
      </dsp:nvSpPr>
      <dsp:spPr>
        <a:xfrm rot="12779316">
          <a:off x="2302342" y="1597364"/>
          <a:ext cx="564276" cy="464831"/>
        </a:xfrm>
        <a:prstGeom prst="rightArrow">
          <a:avLst>
            <a:gd name="adj1" fmla="val 60000"/>
            <a:gd name="adj2" fmla="val 50000"/>
          </a:avLst>
        </a:prstGeom>
        <a:solidFill>
          <a:schemeClr val="accent2">
            <a:lumMod val="75000"/>
          </a:schemeClr>
        </a:solidFill>
        <a:ln>
          <a:noFill/>
        </a:ln>
        <a:effectLst>
          <a:outerShdw blurRad="63500" dist="25400" dir="5400000" rotWithShape="0">
            <a:srgbClr val="000000">
              <a:alpha val="43137"/>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10800000">
        <a:off x="2430550" y="1728293"/>
        <a:ext cx="424827" cy="278899"/>
      </dsp:txXfrm>
    </dsp:sp>
    <dsp:sp modelId="{72AC96BA-277F-4997-9489-E11918AB02E7}">
      <dsp:nvSpPr>
        <dsp:cNvPr id="0" name=""/>
        <dsp:cNvSpPr/>
      </dsp:nvSpPr>
      <dsp:spPr>
        <a:xfrm>
          <a:off x="526950" y="236583"/>
          <a:ext cx="1752005" cy="1652476"/>
        </a:xfrm>
        <a:prstGeom prst="ellipse">
          <a:avLst/>
        </a:prstGeom>
        <a:solidFill>
          <a:srgbClr val="3333CC"/>
        </a:soli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rPr>
            <a:t>Related companies</a:t>
          </a:r>
        </a:p>
      </dsp:txBody>
      <dsp:txXfrm>
        <a:off x="783525" y="478583"/>
        <a:ext cx="1238855" cy="116847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DEA1E-F1F3-4BB6-9676-63F6BAA3CB33}">
      <dsp:nvSpPr>
        <dsp:cNvPr id="0" name=""/>
        <dsp:cNvSpPr/>
      </dsp:nvSpPr>
      <dsp:spPr>
        <a:xfrm>
          <a:off x="0" y="2109598"/>
          <a:ext cx="7620000" cy="2537445"/>
        </a:xfrm>
        <a:prstGeom prst="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US" sz="2400" kern="1200" dirty="0">
              <a:latin typeface="+mj-lt"/>
            </a:rPr>
            <a:t>For example: </a:t>
          </a:r>
          <a:r>
            <a:rPr kumimoji="0" lang="en-US" sz="2400" b="1" u="sng" kern="1200" dirty="0">
              <a:ln w="6350">
                <a:solidFill>
                  <a:schemeClr val="accent1">
                    <a:shade val="43000"/>
                  </a:schemeClr>
                </a:solidFill>
              </a:ln>
              <a:solidFill>
                <a:schemeClr val="accent1">
                  <a:lumMod val="20000"/>
                  <a:lumOff val="80000"/>
                </a:schemeClr>
              </a:solidFill>
              <a:effectLst>
                <a:outerShdw blurRad="26000" dist="26000" dir="14500000" algn="tl" rotWithShape="0">
                  <a:srgbClr val="000000">
                    <a:alpha val="40000"/>
                  </a:srgbClr>
                </a:outerShdw>
              </a:effectLst>
              <a:latin typeface="+mj-lt"/>
              <a:ea typeface="+mj-ea"/>
              <a:cs typeface="+mj-cs"/>
            </a:rPr>
            <a:t>Fiduciary A</a:t>
          </a:r>
          <a:r>
            <a:rPr lang="en-US" sz="2400" kern="1200" dirty="0">
              <a:latin typeface="+mj-lt"/>
            </a:rPr>
            <a:t> can also be held </a:t>
          </a:r>
          <a:r>
            <a:rPr lang="en-US" sz="2400" i="1" kern="1200" dirty="0">
              <a:latin typeface="+mj-lt"/>
            </a:rPr>
            <a:t>personally liable </a:t>
          </a:r>
          <a:r>
            <a:rPr lang="en-US" sz="2400" kern="1200" dirty="0">
              <a:latin typeface="+mj-lt"/>
            </a:rPr>
            <a:t>for losses resulting from a breach by </a:t>
          </a:r>
          <a:r>
            <a:rPr kumimoji="0" lang="en-US" sz="2400" b="1" u="sng" kern="1200" dirty="0">
              <a:ln w="6350">
                <a:solidFill>
                  <a:schemeClr val="accent1">
                    <a:shade val="43000"/>
                  </a:schemeClr>
                </a:solidFill>
              </a:ln>
              <a:solidFill>
                <a:schemeClr val="accent1">
                  <a:lumMod val="20000"/>
                  <a:lumOff val="80000"/>
                </a:schemeClr>
              </a:solidFill>
              <a:effectLst>
                <a:outerShdw blurRad="26000" dist="26000" dir="14500000" algn="tl" rotWithShape="0">
                  <a:srgbClr val="000000">
                    <a:alpha val="40000"/>
                  </a:srgbClr>
                </a:outerShdw>
              </a:effectLst>
              <a:latin typeface="+mj-lt"/>
              <a:ea typeface="+mj-ea"/>
              <a:cs typeface="+mj-cs"/>
            </a:rPr>
            <a:t>Fiduciary B</a:t>
          </a:r>
          <a:r>
            <a:rPr lang="en-US" sz="2400" kern="1200" dirty="0">
              <a:solidFill>
                <a:schemeClr val="bg2">
                  <a:lumMod val="10000"/>
                  <a:lumOff val="90000"/>
                </a:schemeClr>
              </a:solidFill>
              <a:latin typeface="+mj-lt"/>
            </a:rPr>
            <a:t> </a:t>
          </a:r>
        </a:p>
      </dsp:txBody>
      <dsp:txXfrm>
        <a:off x="0" y="2109598"/>
        <a:ext cx="7620000" cy="1370220"/>
      </dsp:txXfrm>
    </dsp:sp>
    <dsp:sp modelId="{B7285AAA-2659-4425-9198-EF7731BA40A3}">
      <dsp:nvSpPr>
        <dsp:cNvPr id="0" name=""/>
        <dsp:cNvSpPr/>
      </dsp:nvSpPr>
      <dsp:spPr>
        <a:xfrm>
          <a:off x="3720" y="3429069"/>
          <a:ext cx="2537519" cy="1167224"/>
        </a:xfrm>
        <a:prstGeom prst="rect">
          <a:avLst/>
        </a:prstGeom>
        <a:solidFill>
          <a:schemeClr val="bg2">
            <a:lumMod val="10000"/>
            <a:lumOff val="9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t>if A’s failure(s) allowed B to breach</a:t>
          </a:r>
        </a:p>
      </dsp:txBody>
      <dsp:txXfrm>
        <a:off x="3720" y="3429069"/>
        <a:ext cx="2537519" cy="1167224"/>
      </dsp:txXfrm>
    </dsp:sp>
    <dsp:sp modelId="{B8248FF0-51AD-4F27-A678-EE0C3D82EF5C}">
      <dsp:nvSpPr>
        <dsp:cNvPr id="0" name=""/>
        <dsp:cNvSpPr/>
      </dsp:nvSpPr>
      <dsp:spPr>
        <a:xfrm>
          <a:off x="2541240" y="3429069"/>
          <a:ext cx="2537519" cy="1167224"/>
        </a:xfrm>
        <a:prstGeom prst="rect">
          <a:avLst/>
        </a:prstGeom>
        <a:solidFill>
          <a:schemeClr val="bg2">
            <a:lumMod val="10000"/>
            <a:lumOff val="9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t>if A knowingly participated in or knowingly concealed B’s breach</a:t>
          </a:r>
        </a:p>
      </dsp:txBody>
      <dsp:txXfrm>
        <a:off x="2541240" y="3429069"/>
        <a:ext cx="2537519" cy="1167224"/>
      </dsp:txXfrm>
    </dsp:sp>
    <dsp:sp modelId="{0610C807-FA9B-465D-AA47-CCA166C04F0C}">
      <dsp:nvSpPr>
        <dsp:cNvPr id="0" name=""/>
        <dsp:cNvSpPr/>
      </dsp:nvSpPr>
      <dsp:spPr>
        <a:xfrm>
          <a:off x="5078759" y="3429069"/>
          <a:ext cx="2537519" cy="1167224"/>
        </a:xfrm>
        <a:prstGeom prst="rect">
          <a:avLst/>
        </a:prstGeom>
        <a:solidFill>
          <a:schemeClr val="bg2">
            <a:lumMod val="10000"/>
            <a:lumOff val="90000"/>
            <a:alpha val="90000"/>
          </a:schemeClr>
        </a:solid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t>if A knows about B’s breach and fails to make reasonable efforts to correct B’s breach</a:t>
          </a:r>
        </a:p>
      </dsp:txBody>
      <dsp:txXfrm>
        <a:off x="5078759" y="3429069"/>
        <a:ext cx="2537519" cy="1167224"/>
      </dsp:txXfrm>
    </dsp:sp>
    <dsp:sp modelId="{5BE364FB-5102-4302-BB8F-A0A1DE32F1FD}">
      <dsp:nvSpPr>
        <dsp:cNvPr id="0" name=""/>
        <dsp:cNvSpPr/>
      </dsp:nvSpPr>
      <dsp:spPr>
        <a:xfrm rot="10800000">
          <a:off x="0" y="1156"/>
          <a:ext cx="7620000" cy="2146502"/>
        </a:xfrm>
        <a:prstGeom prst="upArrowCallou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rtl="0">
            <a:lnSpc>
              <a:spcPct val="90000"/>
            </a:lnSpc>
            <a:spcBef>
              <a:spcPct val="0"/>
            </a:spcBef>
            <a:spcAft>
              <a:spcPct val="35000"/>
            </a:spcAft>
            <a:buNone/>
          </a:pPr>
          <a:r>
            <a:rPr kumimoji="0" lang="en-US" sz="3200" b="1"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latin typeface="+mj-lt"/>
              <a:ea typeface="+mj-ea"/>
              <a:cs typeface="+mj-cs"/>
            </a:rPr>
            <a:t>Fiduciaries</a:t>
          </a:r>
          <a:r>
            <a:rPr lang="en-US" sz="3200" kern="1200" dirty="0">
              <a:latin typeface="+mj-lt"/>
            </a:rPr>
            <a:t> can be held </a:t>
          </a:r>
          <a:r>
            <a:rPr lang="en-US" sz="3200" i="1" kern="1200" dirty="0">
              <a:latin typeface="+mj-lt"/>
            </a:rPr>
            <a:t>personally liable</a:t>
          </a:r>
          <a:r>
            <a:rPr lang="en-US" sz="3200" kern="1200" dirty="0">
              <a:latin typeface="+mj-lt"/>
            </a:rPr>
            <a:t> for losses resulting from a fiduciary breach</a:t>
          </a:r>
        </a:p>
      </dsp:txBody>
      <dsp:txXfrm rot="10800000">
        <a:off x="0" y="1156"/>
        <a:ext cx="7620000" cy="139473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C25F55-29BA-4D9A-A4E7-99CA4D52B9CF}">
      <dsp:nvSpPr>
        <dsp:cNvPr id="0" name=""/>
        <dsp:cNvSpPr/>
      </dsp:nvSpPr>
      <dsp:spPr>
        <a:xfrm rot="5400000">
          <a:off x="3498283" y="-273593"/>
          <a:ext cx="2286009" cy="5423986"/>
        </a:xfrm>
        <a:prstGeom prst="round2SameRect">
          <a:avLst/>
        </a:prstGeom>
        <a:solidFill>
          <a:schemeClr val="accent1">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0" rIns="247650" bIns="0" numCol="1" spcCol="1270" anchor="t" anchorCtr="0">
          <a:noAutofit/>
        </a:bodyPr>
        <a:lstStyle/>
        <a:p>
          <a:pPr marL="171450" lvl="1" indent="-171450" algn="l" defTabSz="711200" rtl="0">
            <a:lnSpc>
              <a:spcPct val="90000"/>
            </a:lnSpc>
            <a:spcBef>
              <a:spcPct val="0"/>
            </a:spcBef>
            <a:spcAft>
              <a:spcPct val="15000"/>
            </a:spcAft>
            <a:buChar char="•"/>
          </a:pPr>
          <a:r>
            <a:rPr lang="en-US" sz="1600" kern="1200" dirty="0"/>
            <a:t>Participant complaints</a:t>
          </a:r>
        </a:p>
        <a:p>
          <a:pPr marL="171450" lvl="1" indent="-171450" algn="l" defTabSz="711200">
            <a:lnSpc>
              <a:spcPct val="90000"/>
            </a:lnSpc>
            <a:spcBef>
              <a:spcPct val="0"/>
            </a:spcBef>
            <a:spcAft>
              <a:spcPct val="15000"/>
            </a:spcAft>
            <a:buChar char="•"/>
          </a:pPr>
          <a:r>
            <a:rPr lang="en-US" sz="1600" kern="1200" dirty="0"/>
            <a:t>Form </a:t>
          </a:r>
          <a:r>
            <a:rPr lang="en-US" sz="1600" kern="1200" dirty="0">
              <a:solidFill>
                <a:schemeClr val="tx1"/>
              </a:solidFill>
            </a:rPr>
            <a:t>5500/Form M-1 </a:t>
          </a:r>
          <a:r>
            <a:rPr lang="en-US" sz="1600" kern="1200" dirty="0"/>
            <a:t>Reviews</a:t>
          </a:r>
        </a:p>
        <a:p>
          <a:pPr marL="171450" lvl="1" indent="-171450" algn="l" defTabSz="711200">
            <a:lnSpc>
              <a:spcPct val="90000"/>
            </a:lnSpc>
            <a:spcBef>
              <a:spcPct val="0"/>
            </a:spcBef>
            <a:spcAft>
              <a:spcPct val="15000"/>
            </a:spcAft>
            <a:buChar char="•"/>
          </a:pPr>
          <a:r>
            <a:rPr lang="en-US" sz="1600" kern="1200" dirty="0"/>
            <a:t>Referrals from: </a:t>
          </a:r>
        </a:p>
        <a:p>
          <a:pPr marL="342900" lvl="2" indent="-171450" algn="l" defTabSz="711200">
            <a:lnSpc>
              <a:spcPct val="90000"/>
            </a:lnSpc>
            <a:spcBef>
              <a:spcPct val="0"/>
            </a:spcBef>
            <a:spcAft>
              <a:spcPct val="15000"/>
            </a:spcAft>
            <a:buChar char="•"/>
          </a:pPr>
          <a:r>
            <a:rPr lang="en-US" sz="1600" kern="1200" dirty="0"/>
            <a:t>Other agencies</a:t>
          </a:r>
        </a:p>
        <a:p>
          <a:pPr marL="342900" lvl="2" indent="-171450" algn="l" defTabSz="711200">
            <a:lnSpc>
              <a:spcPct val="90000"/>
            </a:lnSpc>
            <a:spcBef>
              <a:spcPct val="0"/>
            </a:spcBef>
            <a:spcAft>
              <a:spcPct val="15000"/>
            </a:spcAft>
            <a:buChar char="•"/>
          </a:pPr>
          <a:r>
            <a:rPr lang="en-US" sz="1600" kern="1200" dirty="0"/>
            <a:t>State insurance departments</a:t>
          </a:r>
        </a:p>
        <a:p>
          <a:pPr marL="342900" lvl="2" indent="-171450" algn="l" defTabSz="711200">
            <a:lnSpc>
              <a:spcPct val="90000"/>
            </a:lnSpc>
            <a:spcBef>
              <a:spcPct val="0"/>
            </a:spcBef>
            <a:spcAft>
              <a:spcPct val="15000"/>
            </a:spcAft>
            <a:buChar char="•"/>
          </a:pPr>
          <a:r>
            <a:rPr lang="en-US" sz="1600" kern="1200" dirty="0"/>
            <a:t>Advocacy groups</a:t>
          </a:r>
        </a:p>
        <a:p>
          <a:pPr marL="171450" lvl="1" indent="-171450" algn="l" defTabSz="711200">
            <a:lnSpc>
              <a:spcPct val="90000"/>
            </a:lnSpc>
            <a:spcBef>
              <a:spcPct val="0"/>
            </a:spcBef>
            <a:spcAft>
              <a:spcPct val="15000"/>
            </a:spcAft>
            <a:buChar char="•"/>
          </a:pPr>
          <a:r>
            <a:rPr lang="en-US" sz="1600" kern="1200" dirty="0"/>
            <a:t>Media</a:t>
          </a:r>
        </a:p>
        <a:p>
          <a:pPr marL="171450" lvl="1" indent="-171450" algn="l" defTabSz="711200">
            <a:lnSpc>
              <a:spcPct val="90000"/>
            </a:lnSpc>
            <a:spcBef>
              <a:spcPct val="0"/>
            </a:spcBef>
            <a:spcAft>
              <a:spcPct val="15000"/>
            </a:spcAft>
            <a:buChar char="•"/>
          </a:pPr>
          <a:r>
            <a:rPr lang="en-US" sz="1600" kern="1200" dirty="0"/>
            <a:t>Private litigation</a:t>
          </a:r>
        </a:p>
      </dsp:txBody>
      <dsp:txXfrm rot="-5400000">
        <a:off x="1929295" y="1406989"/>
        <a:ext cx="5312392" cy="2062821"/>
      </dsp:txXfrm>
    </dsp:sp>
    <dsp:sp modelId="{FE2A26EE-4C9B-4F34-8855-09A870422071}">
      <dsp:nvSpPr>
        <dsp:cNvPr id="0" name=""/>
        <dsp:cNvSpPr/>
      </dsp:nvSpPr>
      <dsp:spPr>
        <a:xfrm>
          <a:off x="73939" y="1066800"/>
          <a:ext cx="1895733" cy="274320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rtl="0">
            <a:lnSpc>
              <a:spcPct val="90000"/>
            </a:lnSpc>
            <a:spcBef>
              <a:spcPct val="0"/>
            </a:spcBef>
            <a:spcAft>
              <a:spcPct val="35000"/>
            </a:spcAft>
            <a:buNone/>
          </a:pPr>
          <a:r>
            <a:rPr lang="en-US" sz="1900" b="1" kern="1200" dirty="0">
              <a:effectLst>
                <a:outerShdw blurRad="38100" dist="38100" dir="2700000" algn="tl">
                  <a:srgbClr val="000000">
                    <a:alpha val="43137"/>
                  </a:srgbClr>
                </a:outerShdw>
              </a:effectLst>
            </a:rPr>
            <a:t>Sources for Targeted Investigations</a:t>
          </a:r>
        </a:p>
        <a:p>
          <a:pPr marL="0" lvl="0" indent="0" algn="ctr" defTabSz="844550" rtl="0">
            <a:lnSpc>
              <a:spcPct val="90000"/>
            </a:lnSpc>
            <a:spcBef>
              <a:spcPct val="0"/>
            </a:spcBef>
            <a:spcAft>
              <a:spcPct val="35000"/>
            </a:spcAft>
            <a:buNone/>
          </a:pPr>
          <a:endParaRPr lang="en-US" sz="1900" b="1" kern="1200" dirty="0">
            <a:effectLst>
              <a:outerShdw blurRad="38100" dist="38100" dir="2700000" algn="tl">
                <a:srgbClr val="000000">
                  <a:alpha val="43137"/>
                </a:srgbClr>
              </a:outerShdw>
            </a:effectLst>
          </a:endParaRPr>
        </a:p>
      </dsp:txBody>
      <dsp:txXfrm>
        <a:off x="166481" y="1159342"/>
        <a:ext cx="1710649" cy="255811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8AFC1D-347B-4950-970C-76D0540E93AC}">
      <dsp:nvSpPr>
        <dsp:cNvPr id="0" name=""/>
        <dsp:cNvSpPr/>
      </dsp:nvSpPr>
      <dsp:spPr>
        <a:xfrm>
          <a:off x="628649" y="0"/>
          <a:ext cx="7124700" cy="5410200"/>
        </a:xfrm>
        <a:prstGeom prst="rightArrow">
          <a:avLst/>
        </a:prstGeom>
        <a:solidFill>
          <a:srgbClr val="3333CC"/>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190500">
          <a:bevelT w="190500" h="38100"/>
        </a:sp3d>
      </dsp:spPr>
      <dsp:style>
        <a:lnRef idx="0">
          <a:scrgbClr r="0" g="0" b="0"/>
        </a:lnRef>
        <a:fillRef idx="3">
          <a:scrgbClr r="0" g="0" b="0"/>
        </a:fillRef>
        <a:effectRef idx="0">
          <a:scrgbClr r="0" g="0" b="0"/>
        </a:effectRef>
        <a:fontRef idx="minor"/>
      </dsp:style>
    </dsp:sp>
    <dsp:sp modelId="{25B98360-9607-465E-903F-E3515ECB57A4}">
      <dsp:nvSpPr>
        <dsp:cNvPr id="0" name=""/>
        <dsp:cNvSpPr/>
      </dsp:nvSpPr>
      <dsp:spPr>
        <a:xfrm>
          <a:off x="2302"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CASE OPENING LETTER</a:t>
          </a:r>
        </a:p>
      </dsp:txBody>
      <dsp:txXfrm>
        <a:off x="67734" y="1688491"/>
        <a:ext cx="1209519" cy="2033216"/>
      </dsp:txXfrm>
    </dsp:sp>
    <dsp:sp modelId="{AFA5D50C-D2C7-46EE-A80C-D5260C7DD8DA}">
      <dsp:nvSpPr>
        <dsp:cNvPr id="0" name=""/>
        <dsp:cNvSpPr/>
      </dsp:nvSpPr>
      <dsp:spPr>
        <a:xfrm>
          <a:off x="1409704"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REQUEST DOCUMENTS</a:t>
          </a:r>
        </a:p>
      </dsp:txBody>
      <dsp:txXfrm>
        <a:off x="1475136" y="1688491"/>
        <a:ext cx="1209519" cy="2033216"/>
      </dsp:txXfrm>
    </dsp:sp>
    <dsp:sp modelId="{11AE1155-9436-48B6-A3E5-391D7969E0BA}">
      <dsp:nvSpPr>
        <dsp:cNvPr id="0" name=""/>
        <dsp:cNvSpPr/>
      </dsp:nvSpPr>
      <dsp:spPr>
        <a:xfrm>
          <a:off x="2817107"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INTERVIEWS</a:t>
          </a:r>
        </a:p>
      </dsp:txBody>
      <dsp:txXfrm>
        <a:off x="2882539" y="1688491"/>
        <a:ext cx="1209519" cy="2033216"/>
      </dsp:txXfrm>
    </dsp:sp>
    <dsp:sp modelId="{73BE3F1B-2F13-474B-9FC7-F41ADB5DCBFA}">
      <dsp:nvSpPr>
        <dsp:cNvPr id="0" name=""/>
        <dsp:cNvSpPr/>
      </dsp:nvSpPr>
      <dsp:spPr>
        <a:xfrm>
          <a:off x="4224509"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VOLUNTARY COMPLIANCE LETTER</a:t>
          </a:r>
        </a:p>
      </dsp:txBody>
      <dsp:txXfrm>
        <a:off x="4289941" y="1688491"/>
        <a:ext cx="1209519" cy="2033216"/>
      </dsp:txXfrm>
    </dsp:sp>
    <dsp:sp modelId="{F2313578-27F7-4D7F-9CF7-325EEF3E045D}">
      <dsp:nvSpPr>
        <dsp:cNvPr id="0" name=""/>
        <dsp:cNvSpPr/>
      </dsp:nvSpPr>
      <dsp:spPr>
        <a:xfrm>
          <a:off x="5631912"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CORRECTION</a:t>
          </a:r>
        </a:p>
      </dsp:txBody>
      <dsp:txXfrm>
        <a:off x="5697344" y="1688491"/>
        <a:ext cx="1209519" cy="2033216"/>
      </dsp:txXfrm>
    </dsp:sp>
    <dsp:sp modelId="{01C2D7DF-C1E3-4E22-A840-4CCB9690BF9F}">
      <dsp:nvSpPr>
        <dsp:cNvPr id="0" name=""/>
        <dsp:cNvSpPr/>
      </dsp:nvSpPr>
      <dsp:spPr>
        <a:xfrm>
          <a:off x="7039314" y="1623059"/>
          <a:ext cx="1340383" cy="216408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1" kern="1200" dirty="0">
              <a:effectLst>
                <a:outerShdw blurRad="38100" dist="38100" dir="2700000" algn="tl">
                  <a:srgbClr val="000000">
                    <a:alpha val="43137"/>
                  </a:srgbClr>
                </a:outerShdw>
              </a:effectLst>
            </a:rPr>
            <a:t>CLOSING LETTER</a:t>
          </a:r>
        </a:p>
      </dsp:txBody>
      <dsp:txXfrm>
        <a:off x="7104746" y="1688491"/>
        <a:ext cx="1209519" cy="20332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CCBF3-C66D-421C-B427-7F091ADE4AFD}">
      <dsp:nvSpPr>
        <dsp:cNvPr id="0" name=""/>
        <dsp:cNvSpPr/>
      </dsp:nvSpPr>
      <dsp:spPr>
        <a:xfrm>
          <a:off x="0" y="3234"/>
          <a:ext cx="7086600" cy="2220726"/>
        </a:xfrm>
        <a:prstGeom prst="roundRect">
          <a:avLst>
            <a:gd name="adj" fmla="val 10000"/>
          </a:avLst>
        </a:prstGeom>
        <a:solidFill>
          <a:srgbClr val="3333CC"/>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238125" lvl="0" indent="0" algn="l" defTabSz="1066800" rtl="0">
            <a:lnSpc>
              <a:spcPct val="90000"/>
            </a:lnSpc>
            <a:spcBef>
              <a:spcPct val="0"/>
            </a:spcBef>
            <a:spcAft>
              <a:spcPct val="35000"/>
            </a:spcAft>
            <a:buNone/>
          </a:pPr>
          <a:r>
            <a:rPr lang="en-US" sz="2400" kern="1200" dirty="0"/>
            <a:t>Determine basic operations of health plan</a:t>
          </a:r>
        </a:p>
        <a:p>
          <a:pPr marL="238125" lvl="1" indent="0" algn="l" defTabSz="889000" rtl="0">
            <a:lnSpc>
              <a:spcPct val="90000"/>
            </a:lnSpc>
            <a:spcBef>
              <a:spcPct val="0"/>
            </a:spcBef>
            <a:spcAft>
              <a:spcPct val="15000"/>
            </a:spcAft>
            <a:buChar char="•"/>
          </a:pPr>
          <a:r>
            <a:rPr lang="en-US" sz="2000" kern="1200" dirty="0"/>
            <a:t>Insured/self-insured?</a:t>
          </a:r>
        </a:p>
        <a:p>
          <a:pPr marL="238125" lvl="1" indent="0" algn="l" defTabSz="889000" rtl="0">
            <a:lnSpc>
              <a:spcPct val="90000"/>
            </a:lnSpc>
            <a:spcBef>
              <a:spcPct val="0"/>
            </a:spcBef>
            <a:spcAft>
              <a:spcPct val="15000"/>
            </a:spcAft>
            <a:buChar char="•"/>
          </a:pPr>
          <a:r>
            <a:rPr lang="en-US" sz="2000" kern="1200" dirty="0"/>
            <a:t>Service providers</a:t>
          </a:r>
        </a:p>
        <a:p>
          <a:pPr marL="238125" lvl="1" indent="0" algn="l" defTabSz="889000" rtl="0">
            <a:lnSpc>
              <a:spcPct val="90000"/>
            </a:lnSpc>
            <a:spcBef>
              <a:spcPct val="0"/>
            </a:spcBef>
            <a:spcAft>
              <a:spcPct val="15000"/>
            </a:spcAft>
            <a:buChar char="•"/>
          </a:pPr>
          <a:r>
            <a:rPr lang="en-US" sz="2000" kern="1200" dirty="0"/>
            <a:t>Contributions/premiums</a:t>
          </a:r>
        </a:p>
        <a:p>
          <a:pPr marL="238125" lvl="1" indent="0" algn="l" defTabSz="889000" rtl="0">
            <a:lnSpc>
              <a:spcPct val="90000"/>
            </a:lnSpc>
            <a:spcBef>
              <a:spcPct val="0"/>
            </a:spcBef>
            <a:spcAft>
              <a:spcPct val="15000"/>
            </a:spcAft>
            <a:buChar char="•"/>
          </a:pPr>
          <a:r>
            <a:rPr lang="en-US" sz="2000" kern="1200" dirty="0"/>
            <a:t>Claims process and benefit payments</a:t>
          </a:r>
        </a:p>
        <a:p>
          <a:pPr marL="238125" lvl="1" indent="0" algn="l" defTabSz="889000" rtl="0">
            <a:lnSpc>
              <a:spcPct val="90000"/>
            </a:lnSpc>
            <a:spcBef>
              <a:spcPct val="0"/>
            </a:spcBef>
            <a:spcAft>
              <a:spcPct val="15000"/>
            </a:spcAft>
            <a:buChar char="•"/>
          </a:pPr>
          <a:r>
            <a:rPr lang="en-US" sz="2000" kern="1200" dirty="0"/>
            <a:t>Compliance with Part 7 of ERISA</a:t>
          </a:r>
        </a:p>
      </dsp:txBody>
      <dsp:txXfrm>
        <a:off x="65043" y="68277"/>
        <a:ext cx="6956514" cy="2090640"/>
      </dsp:txXfrm>
    </dsp:sp>
    <dsp:sp modelId="{3EBEF99C-279E-41CB-A80B-BB9ED05EAB69}">
      <dsp:nvSpPr>
        <dsp:cNvPr id="0" name=""/>
        <dsp:cNvSpPr/>
      </dsp:nvSpPr>
      <dsp:spPr>
        <a:xfrm rot="5400000">
          <a:off x="3238639" y="2227619"/>
          <a:ext cx="609320" cy="805110"/>
        </a:xfrm>
        <a:prstGeom prst="rightArrow">
          <a:avLst>
            <a:gd name="adj1" fmla="val 60000"/>
            <a:gd name="adj2" fmla="val 50000"/>
          </a:avLst>
        </a:prstGeom>
        <a:solidFill>
          <a:schemeClr val="accent1">
            <a:tint val="60000"/>
            <a:hueOff val="0"/>
            <a:satOff val="0"/>
            <a:lumOff val="0"/>
            <a:alphaOff val="0"/>
          </a:schemeClr>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rot="-5400000">
        <a:off x="3301766" y="2325514"/>
        <a:ext cx="483066" cy="426524"/>
      </dsp:txXfrm>
    </dsp:sp>
    <dsp:sp modelId="{0C31CFCD-7B21-41E5-B3EE-0CFADD20E9DA}">
      <dsp:nvSpPr>
        <dsp:cNvPr id="0" name=""/>
        <dsp:cNvSpPr/>
      </dsp:nvSpPr>
      <dsp:spPr>
        <a:xfrm>
          <a:off x="0" y="3036389"/>
          <a:ext cx="7086600" cy="2132862"/>
        </a:xfrm>
        <a:prstGeom prst="roundRect">
          <a:avLst>
            <a:gd name="adj" fmla="val 10000"/>
          </a:avLst>
        </a:prstGeom>
        <a:solidFill>
          <a:srgbClr val="015589"/>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238125" lvl="0" indent="0" algn="l" defTabSz="1066800" rtl="0">
            <a:lnSpc>
              <a:spcPct val="90000"/>
            </a:lnSpc>
            <a:spcBef>
              <a:spcPct val="0"/>
            </a:spcBef>
            <a:spcAft>
              <a:spcPct val="35000"/>
            </a:spcAft>
            <a:buNone/>
          </a:pPr>
          <a:r>
            <a:rPr lang="en-US" altLang="en-US" sz="2400" kern="1200" dirty="0"/>
            <a:t>Document review</a:t>
          </a:r>
          <a:endParaRPr lang="en-US" sz="2400" kern="1200" dirty="0"/>
        </a:p>
        <a:p>
          <a:pPr marL="238125" lvl="1" indent="0" algn="l" defTabSz="889000" rtl="0">
            <a:lnSpc>
              <a:spcPct val="90000"/>
            </a:lnSpc>
            <a:spcBef>
              <a:spcPct val="0"/>
            </a:spcBef>
            <a:spcAft>
              <a:spcPct val="15000"/>
            </a:spcAft>
            <a:buChar char="•"/>
          </a:pPr>
          <a:r>
            <a:rPr lang="en-US" altLang="en-US" sz="2000" kern="1200" dirty="0"/>
            <a:t>Ensure all requested documents have been made available</a:t>
          </a:r>
          <a:endParaRPr lang="en-US" sz="2000" kern="1200" dirty="0"/>
        </a:p>
        <a:p>
          <a:pPr marL="238125" lvl="1" indent="0" algn="l" defTabSz="889000">
            <a:lnSpc>
              <a:spcPct val="90000"/>
            </a:lnSpc>
            <a:spcBef>
              <a:spcPct val="0"/>
            </a:spcBef>
            <a:spcAft>
              <a:spcPct val="15000"/>
            </a:spcAft>
            <a:buChar char="•"/>
          </a:pPr>
          <a:r>
            <a:rPr lang="en-US" altLang="en-US" sz="2000" kern="1200" dirty="0"/>
            <a:t>Arrange for access to any additional documents required</a:t>
          </a:r>
        </a:p>
        <a:p>
          <a:pPr marL="238125" lvl="1" indent="0" algn="l" defTabSz="889000">
            <a:lnSpc>
              <a:spcPct val="90000"/>
            </a:lnSpc>
            <a:spcBef>
              <a:spcPct val="0"/>
            </a:spcBef>
            <a:spcAft>
              <a:spcPct val="15000"/>
            </a:spcAft>
            <a:buChar char="•"/>
          </a:pPr>
          <a:r>
            <a:rPr lang="en-US" altLang="en-US" sz="2000" kern="1200" dirty="0"/>
            <a:t>Arrange for additional interviews</a:t>
          </a:r>
        </a:p>
      </dsp:txBody>
      <dsp:txXfrm>
        <a:off x="62469" y="3098858"/>
        <a:ext cx="6961662" cy="200792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hdr" sz="quarter"/>
          </p:nvPr>
        </p:nvSpPr>
        <p:spPr bwMode="auto">
          <a:xfrm>
            <a:off x="0" y="0"/>
            <a:ext cx="304323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43" tIns="45972" rIns="91943" bIns="45972" numCol="1" anchor="t" anchorCtr="0" compatLnSpc="1">
            <a:prstTxWarp prst="textNoShape">
              <a:avLst/>
            </a:prstTxWarp>
          </a:bodyPr>
          <a:lstStyle>
            <a:lvl1pPr algn="l" eaLnBrk="1" hangingPunct="1">
              <a:defRPr sz="1200"/>
            </a:lvl1pPr>
          </a:lstStyle>
          <a:p>
            <a:pPr>
              <a:defRPr/>
            </a:pPr>
            <a:endParaRPr lang="en-US"/>
          </a:p>
        </p:txBody>
      </p:sp>
      <p:sp>
        <p:nvSpPr>
          <p:cNvPr id="89091" name="Rectangle 3"/>
          <p:cNvSpPr>
            <a:spLocks noGrp="1" noChangeArrowheads="1"/>
          </p:cNvSpPr>
          <p:nvPr>
            <p:ph type="dt" sz="quarter" idx="1"/>
          </p:nvPr>
        </p:nvSpPr>
        <p:spPr bwMode="auto">
          <a:xfrm>
            <a:off x="3976688" y="0"/>
            <a:ext cx="3043237"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43" tIns="45972" rIns="91943" bIns="45972" numCol="1" anchor="t" anchorCtr="0" compatLnSpc="1">
            <a:prstTxWarp prst="textNoShape">
              <a:avLst/>
            </a:prstTxWarp>
          </a:bodyPr>
          <a:lstStyle>
            <a:lvl1pPr algn="r" eaLnBrk="1" hangingPunct="1">
              <a:defRPr sz="1200"/>
            </a:lvl1pPr>
          </a:lstStyle>
          <a:p>
            <a:pPr>
              <a:defRPr/>
            </a:pPr>
            <a:endParaRPr lang="en-US"/>
          </a:p>
        </p:txBody>
      </p:sp>
      <p:sp>
        <p:nvSpPr>
          <p:cNvPr id="89092" name="Rectangle 4"/>
          <p:cNvSpPr>
            <a:spLocks noGrp="1" noChangeArrowheads="1"/>
          </p:cNvSpPr>
          <p:nvPr>
            <p:ph type="ftr" sz="quarter" idx="2"/>
          </p:nvPr>
        </p:nvSpPr>
        <p:spPr bwMode="auto">
          <a:xfrm>
            <a:off x="0" y="8840788"/>
            <a:ext cx="3043238"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43" tIns="45972" rIns="91943" bIns="45972" numCol="1" anchor="b" anchorCtr="0" compatLnSpc="1">
            <a:prstTxWarp prst="textNoShape">
              <a:avLst/>
            </a:prstTxWarp>
          </a:bodyPr>
          <a:lstStyle>
            <a:lvl1pPr algn="l" eaLnBrk="1" hangingPunct="1">
              <a:defRPr sz="1200"/>
            </a:lvl1pPr>
          </a:lstStyle>
          <a:p>
            <a:pPr>
              <a:defRPr/>
            </a:pPr>
            <a:endParaRPr lang="en-US"/>
          </a:p>
        </p:txBody>
      </p:sp>
      <p:sp>
        <p:nvSpPr>
          <p:cNvPr id="89093" name="Rectangle 5"/>
          <p:cNvSpPr>
            <a:spLocks noGrp="1" noChangeArrowheads="1"/>
          </p:cNvSpPr>
          <p:nvPr>
            <p:ph type="sldNum" sz="quarter" idx="3"/>
          </p:nvPr>
        </p:nvSpPr>
        <p:spPr bwMode="auto">
          <a:xfrm>
            <a:off x="3976688" y="8840788"/>
            <a:ext cx="3043237"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43" tIns="45972" rIns="91943" bIns="45972" numCol="1" anchor="b" anchorCtr="0" compatLnSpc="1">
            <a:prstTxWarp prst="textNoShape">
              <a:avLst/>
            </a:prstTxWarp>
          </a:bodyPr>
          <a:lstStyle>
            <a:lvl1pPr algn="r" eaLnBrk="1" hangingPunct="1">
              <a:defRPr sz="1200"/>
            </a:lvl1pPr>
          </a:lstStyle>
          <a:p>
            <a:pPr>
              <a:defRPr/>
            </a:pPr>
            <a:fld id="{27240305-5172-45B9-B61F-8699400F8052}" type="slidenum">
              <a:rPr lang="en-US" altLang="en-US"/>
              <a:pPr>
                <a:defRPr/>
              </a:pPr>
              <a:t>‹#›</a:t>
            </a:fld>
            <a:endParaRPr lang="en-US" altLang="en-US"/>
          </a:p>
        </p:txBody>
      </p:sp>
    </p:spTree>
    <p:extLst>
      <p:ext uri="{BB962C8B-B14F-4D97-AF65-F5344CB8AC3E}">
        <p14:creationId xmlns:p14="http://schemas.microsoft.com/office/powerpoint/2010/main" val="9068622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0" y="0"/>
            <a:ext cx="304323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9" tIns="45939" rIns="91879" bIns="45939" numCol="1" anchor="t" anchorCtr="0" compatLnSpc="1">
            <a:prstTxWarp prst="textNoShape">
              <a:avLst/>
            </a:prstTxWarp>
          </a:bodyPr>
          <a:lstStyle>
            <a:lvl1pPr algn="l" eaLnBrk="1" hangingPunct="1">
              <a:defRPr sz="1200"/>
            </a:lvl1pPr>
          </a:lstStyle>
          <a:p>
            <a:pPr>
              <a:defRPr/>
            </a:pPr>
            <a:endParaRPr lang="en-US"/>
          </a:p>
        </p:txBody>
      </p:sp>
      <p:sp>
        <p:nvSpPr>
          <p:cNvPr id="108547" name="Rectangle 3"/>
          <p:cNvSpPr>
            <a:spLocks noGrp="1" noChangeArrowheads="1"/>
          </p:cNvSpPr>
          <p:nvPr>
            <p:ph type="dt" idx="1"/>
          </p:nvPr>
        </p:nvSpPr>
        <p:spPr bwMode="auto">
          <a:xfrm>
            <a:off x="3975100" y="0"/>
            <a:ext cx="304323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9" tIns="45939" rIns="91879" bIns="45939" numCol="1" anchor="t" anchorCtr="0" compatLnSpc="1">
            <a:prstTxWarp prst="textNoShape">
              <a:avLst/>
            </a:prstTxWarp>
          </a:bodyPr>
          <a:lstStyle>
            <a:lvl1pPr algn="r" eaLnBrk="1" hangingPunct="1">
              <a:defRPr sz="1200"/>
            </a:lvl1pPr>
          </a:lstStyle>
          <a:p>
            <a:pPr>
              <a:defRPr/>
            </a:pPr>
            <a:endParaRPr lang="en-US"/>
          </a:p>
        </p:txBody>
      </p:sp>
      <p:sp>
        <p:nvSpPr>
          <p:cNvPr id="32772" name="Rectangle 4"/>
          <p:cNvSpPr>
            <a:spLocks noGrp="1" noRot="1" noChangeAspect="1" noChangeArrowheads="1" noTextEdit="1"/>
          </p:cNvSpPr>
          <p:nvPr>
            <p:ph type="sldImg" idx="2"/>
          </p:nvPr>
        </p:nvSpPr>
        <p:spPr bwMode="auto">
          <a:xfrm>
            <a:off x="1182688" y="696913"/>
            <a:ext cx="4654550" cy="3490912"/>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8549" name="Rectangle 5"/>
          <p:cNvSpPr>
            <a:spLocks noGrp="1" noChangeArrowheads="1"/>
          </p:cNvSpPr>
          <p:nvPr>
            <p:ph type="body" sz="quarter" idx="3"/>
          </p:nvPr>
        </p:nvSpPr>
        <p:spPr bwMode="auto">
          <a:xfrm>
            <a:off x="703263" y="4421188"/>
            <a:ext cx="5613400"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9" tIns="45939" rIns="91879" bIns="4593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8550" name="Rectangle 6"/>
          <p:cNvSpPr>
            <a:spLocks noGrp="1" noChangeArrowheads="1"/>
          </p:cNvSpPr>
          <p:nvPr>
            <p:ph type="ftr" sz="quarter" idx="4"/>
          </p:nvPr>
        </p:nvSpPr>
        <p:spPr bwMode="auto">
          <a:xfrm>
            <a:off x="0" y="8839200"/>
            <a:ext cx="304323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9" tIns="45939" rIns="91879" bIns="45939" numCol="1" anchor="b" anchorCtr="0" compatLnSpc="1">
            <a:prstTxWarp prst="textNoShape">
              <a:avLst/>
            </a:prstTxWarp>
          </a:bodyPr>
          <a:lstStyle>
            <a:lvl1pPr algn="l" eaLnBrk="1" hangingPunct="1">
              <a:defRPr sz="1200"/>
            </a:lvl1pPr>
          </a:lstStyle>
          <a:p>
            <a:pPr>
              <a:defRPr/>
            </a:pPr>
            <a:endParaRPr lang="en-US"/>
          </a:p>
        </p:txBody>
      </p:sp>
      <p:sp>
        <p:nvSpPr>
          <p:cNvPr id="108551" name="Rectangle 7"/>
          <p:cNvSpPr>
            <a:spLocks noGrp="1" noChangeArrowheads="1"/>
          </p:cNvSpPr>
          <p:nvPr>
            <p:ph type="sldNum" sz="quarter" idx="5"/>
          </p:nvPr>
        </p:nvSpPr>
        <p:spPr bwMode="auto">
          <a:xfrm>
            <a:off x="3975100" y="8839200"/>
            <a:ext cx="304323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9" tIns="45939" rIns="91879" bIns="45939" numCol="1" anchor="b" anchorCtr="0" compatLnSpc="1">
            <a:prstTxWarp prst="textNoShape">
              <a:avLst/>
            </a:prstTxWarp>
          </a:bodyPr>
          <a:lstStyle>
            <a:lvl1pPr algn="r" eaLnBrk="1" hangingPunct="1">
              <a:defRPr sz="1200"/>
            </a:lvl1pPr>
          </a:lstStyle>
          <a:p>
            <a:pPr>
              <a:defRPr/>
            </a:pPr>
            <a:fld id="{7D7C21FC-405A-4092-A055-0D8A8CFF6F73}" type="slidenum">
              <a:rPr lang="en-US" altLang="en-US"/>
              <a:pPr>
                <a:defRPr/>
              </a:pPr>
              <a:t>‹#›</a:t>
            </a:fld>
            <a:endParaRPr lang="en-US" altLang="en-US"/>
          </a:p>
        </p:txBody>
      </p:sp>
    </p:spTree>
    <p:extLst>
      <p:ext uri="{BB962C8B-B14F-4D97-AF65-F5344CB8AC3E}">
        <p14:creationId xmlns:p14="http://schemas.microsoft.com/office/powerpoint/2010/main" val="6918158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ChangeArrowheads="1" noTextEdit="1"/>
          </p:cNvSpPr>
          <p:nvPr>
            <p:ph type="sldImg"/>
          </p:nvPr>
        </p:nvSpPr>
        <p:spPr>
          <a:ln/>
        </p:spPr>
      </p:sp>
      <p:sp>
        <p:nvSpPr>
          <p:cNvPr id="33795" name="Notes Placeholder 2"/>
          <p:cNvSpPr>
            <a:spLocks noGrp="1" noChangeArrowheads="1"/>
          </p:cNvSpPr>
          <p:nvPr>
            <p:ph type="body" idx="1"/>
          </p:nvPr>
        </p:nvSpPr>
        <p:spPr>
          <a:noFill/>
        </p:spPr>
        <p:txBody>
          <a:bodyPr/>
          <a:lstStyle/>
          <a:p>
            <a:r>
              <a:rPr lang="en-US" altLang="en-US" b="1" dirty="0"/>
              <a:t>Update January 2023</a:t>
            </a:r>
          </a:p>
        </p:txBody>
      </p:sp>
      <p:sp>
        <p:nvSpPr>
          <p:cNvPr id="33796" name="Slide Number Placeholder 3"/>
          <p:cNvSpPr>
            <a:spLocks noGrp="1"/>
          </p:cNvSpPr>
          <p:nvPr>
            <p:ph type="sldNum" sz="quarter" idx="5"/>
          </p:nvPr>
        </p:nvSpPr>
        <p:spPr>
          <a:noFill/>
        </p:spPr>
        <p:txBody>
          <a:bodyPr/>
          <a:lstStyle>
            <a:lvl1pPr>
              <a:spcBef>
                <a:spcPct val="30000"/>
              </a:spcBef>
              <a:defRPr sz="1200">
                <a:solidFill>
                  <a:schemeClr val="tx1"/>
                </a:solidFill>
                <a:latin typeface="Times New Roman" pitchFamily="18" charset="0"/>
              </a:defRPr>
            </a:lvl1pPr>
            <a:lvl2pPr marL="742950" indent="-285750">
              <a:spcBef>
                <a:spcPct val="30000"/>
              </a:spcBef>
              <a:defRPr sz="1200">
                <a:solidFill>
                  <a:schemeClr val="tx1"/>
                </a:solidFill>
                <a:latin typeface="Times New Roman" pitchFamily="18" charset="0"/>
              </a:defRPr>
            </a:lvl2pPr>
            <a:lvl3pPr marL="1143000" indent="-228600">
              <a:spcBef>
                <a:spcPct val="30000"/>
              </a:spcBef>
              <a:defRPr sz="1200">
                <a:solidFill>
                  <a:schemeClr val="tx1"/>
                </a:solidFill>
                <a:latin typeface="Times New Roman" pitchFamily="18" charset="0"/>
              </a:defRPr>
            </a:lvl3pPr>
            <a:lvl4pPr marL="1600200" indent="-228600">
              <a:spcBef>
                <a:spcPct val="30000"/>
              </a:spcBef>
              <a:defRPr sz="1200">
                <a:solidFill>
                  <a:schemeClr val="tx1"/>
                </a:solidFill>
                <a:latin typeface="Times New Roman" pitchFamily="18" charset="0"/>
              </a:defRPr>
            </a:lvl4pPr>
            <a:lvl5pPr marL="2057400" indent="-22860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ADEF7AA-A50B-4390-95BD-B3E90B34EA2E}" type="slidenum">
              <a:rPr lang="en-US" altLang="en-US" smtClean="0"/>
              <a:pPr>
                <a:spcBef>
                  <a:spcPct val="0"/>
                </a:spcBef>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D7C21FC-405A-4092-A055-0D8A8CFF6F73}" type="slidenum">
              <a:rPr lang="en-US" altLang="en-US" smtClean="0"/>
              <a:pPr>
                <a:defRPr/>
              </a:pPr>
              <a:t>4</a:t>
            </a:fld>
            <a:endParaRPr lang="en-US" altLang="en-US"/>
          </a:p>
        </p:txBody>
      </p:sp>
    </p:spTree>
    <p:extLst>
      <p:ext uri="{BB962C8B-B14F-4D97-AF65-F5344CB8AC3E}">
        <p14:creationId xmlns:p14="http://schemas.microsoft.com/office/powerpoint/2010/main" val="2836480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“Assistance Eligible Individual”</a:t>
            </a:r>
            <a:r>
              <a:rPr lang="en-US" baseline="0" dirty="0"/>
              <a:t> is a COBRA qualified beneficiary who meets the following requirements during the Period of April 1, 2021 through September 30, 2021: </a:t>
            </a:r>
          </a:p>
          <a:p>
            <a:pPr marL="171450" indent="-171450">
              <a:buFont typeface="Arial" panose="020B0604020202020204" pitchFamily="34" charset="0"/>
              <a:buChar char="•"/>
            </a:pPr>
            <a:r>
              <a:rPr lang="en-US" baseline="0" dirty="0"/>
              <a:t>Is eligible for COBRA continuation coverage by reason of a qualifying even that is a reductions in hours or an involuntary termination of employment; and</a:t>
            </a:r>
          </a:p>
          <a:p>
            <a:pPr marL="171450" indent="-171450">
              <a:buFont typeface="Arial" panose="020B0604020202020204" pitchFamily="34" charset="0"/>
              <a:buChar char="•"/>
            </a:pPr>
            <a:r>
              <a:rPr lang="en-US" baseline="0" dirty="0"/>
              <a:t>Elects COBRA continuation coverage. </a:t>
            </a:r>
          </a:p>
          <a:p>
            <a:pPr marL="0" indent="0">
              <a:buFont typeface="Arial" panose="020B0604020202020204" pitchFamily="34" charset="0"/>
              <a:buNone/>
            </a:pPr>
            <a:endParaRPr lang="en-US" baseline="0" dirty="0"/>
          </a:p>
          <a:p>
            <a:pPr marL="0" indent="0">
              <a:buFont typeface="Arial" panose="020B0604020202020204" pitchFamily="34" charset="0"/>
              <a:buNone/>
            </a:pPr>
            <a:r>
              <a:rPr lang="en-US" baseline="0" dirty="0"/>
              <a:t>You are not eligible for the premium assistance if you are eligible for other group health coverage, such as through a new employer’s plan or a spouse’s plan, or if you are eligible for Medicare.</a:t>
            </a:r>
          </a:p>
          <a:p>
            <a:pPr marL="0" indent="0">
              <a:buFont typeface="Arial" panose="020B0604020202020204" pitchFamily="34" charset="0"/>
              <a:buNone/>
            </a:pPr>
            <a:endParaRPr lang="en-US" baseline="0" dirty="0"/>
          </a:p>
          <a:p>
            <a:pPr marL="0" indent="0">
              <a:buFont typeface="Arial" panose="020B0604020202020204" pitchFamily="34" charset="0"/>
              <a:buNone/>
            </a:pPr>
            <a:r>
              <a:rPr lang="en-US" baseline="0" dirty="0"/>
              <a:t>Individual’s are required to receive a COBRA notice of eligibility from their employer to elect COBRA coverage and to receive the premium assistance. These notices are: </a:t>
            </a:r>
          </a:p>
          <a:p>
            <a:pPr marL="171450" indent="-171450">
              <a:buFont typeface="Arial" panose="020B0604020202020204" pitchFamily="34" charset="0"/>
              <a:buChar char="•"/>
            </a:pPr>
            <a:r>
              <a:rPr lang="en-US" sz="1200" baseline="0" dirty="0"/>
              <a:t>A general notice to all qualified beneficiaries who have a qualifying event that is a reduction in hours or an involuntary termination from employer from April 1, 2021 through September 30, 2021. </a:t>
            </a:r>
          </a:p>
          <a:p>
            <a:pPr marL="171450" indent="-171450">
              <a:buFont typeface="Arial" panose="020B0604020202020204" pitchFamily="34" charset="0"/>
              <a:buChar char="•"/>
            </a:pPr>
            <a:r>
              <a:rPr lang="en-US" sz="1200" baseline="0" dirty="0"/>
              <a:t>A notice of the extended COBRA election period to any assistance eligible individual who had a qualifying event before April 1, 2021. This requirement does not include those individuals whose maximum COBRA continuation period would have ended before April 1, 2021. This notice must be provided within 60 days following April 1, 2021 (or May 31, 2021). </a:t>
            </a:r>
          </a:p>
          <a:p>
            <a:pPr marL="0" indent="0">
              <a:buFont typeface="Arial" panose="020B0604020202020204" pitchFamily="34" charset="0"/>
              <a:buNone/>
            </a:pPr>
            <a:endParaRPr lang="en-US" sz="1200" baseline="0" dirty="0"/>
          </a:p>
          <a:p>
            <a:pPr marL="0" indent="0">
              <a:buFont typeface="Arial" panose="020B0604020202020204" pitchFamily="34" charset="0"/>
              <a:buNone/>
            </a:pPr>
            <a:r>
              <a:rPr lang="en-US" sz="1200" baseline="0" dirty="0"/>
              <a:t>In addition to the above Notices, there is also a Notice of Expiration of Period of Premium Assistance, for use by Group Health Plans to send to Assistance Eligible Individuals 15-45 days before their premium assistance expires. You do not have to use the model notice on the Department’s website, however, it may help you comply with the applicable notice requirements. This model notice can also be found on the Departments COBRA Subsidy page, along with the FAQ regarding this Premium Assistance. </a:t>
            </a:r>
          </a:p>
          <a:p>
            <a:pPr marL="0" indent="0">
              <a:buFont typeface="Arial" panose="020B0604020202020204" pitchFamily="34" charset="0"/>
              <a:buNone/>
            </a:pPr>
            <a:endParaRPr lang="en-US" baseline="0" dirty="0"/>
          </a:p>
          <a:p>
            <a:pPr marL="0" indent="0">
              <a:buFont typeface="Arial" panose="020B0604020202020204" pitchFamily="34" charset="0"/>
              <a:buNone/>
            </a:pPr>
            <a:r>
              <a:rPr lang="en-US" baseline="0" dirty="0"/>
              <a:t>Individuals will not receive a payment of the premium assistance. The premium is reimbursed directly to the employer, plan administer, or insurance company through a COBRA premium assistance credit.  </a:t>
            </a:r>
            <a:endParaRPr lang="en-US" dirty="0"/>
          </a:p>
        </p:txBody>
      </p:sp>
      <p:sp>
        <p:nvSpPr>
          <p:cNvPr id="4" name="Slide Number Placeholder 3"/>
          <p:cNvSpPr>
            <a:spLocks noGrp="1"/>
          </p:cNvSpPr>
          <p:nvPr>
            <p:ph type="sldNum" sz="quarter" idx="10"/>
          </p:nvPr>
        </p:nvSpPr>
        <p:spPr/>
        <p:txBody>
          <a:bodyPr/>
          <a:lstStyle/>
          <a:p>
            <a:pPr>
              <a:defRPr/>
            </a:pPr>
            <a:fld id="{7D7C21FC-405A-4092-A055-0D8A8CFF6F73}" type="slidenum">
              <a:rPr lang="en-US" altLang="en-US" smtClean="0"/>
              <a:pPr>
                <a:defRPr/>
              </a:pPr>
              <a:t>17</a:t>
            </a:fld>
            <a:endParaRPr lang="en-US" altLang="en-US"/>
          </a:p>
        </p:txBody>
      </p:sp>
    </p:spTree>
    <p:extLst>
      <p:ext uri="{BB962C8B-B14F-4D97-AF65-F5344CB8AC3E}">
        <p14:creationId xmlns:p14="http://schemas.microsoft.com/office/powerpoint/2010/main" val="497305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p:spPr>
        <p:txBody>
          <a:bodyPr/>
          <a:lstStyle/>
          <a:p>
            <a:endParaRPr lang="en-US" altLang="en-US" dirty="0"/>
          </a:p>
        </p:txBody>
      </p:sp>
      <p:sp>
        <p:nvSpPr>
          <p:cNvPr id="8499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69CDBC07-2DF8-430D-B31B-9440BD4E3952}" type="slidenum">
              <a:rPr lang="en-US" altLang="en-US" smtClean="0"/>
              <a:pPr eaLnBrk="1" hangingPunct="1">
                <a:spcBef>
                  <a:spcPct val="0"/>
                </a:spcBef>
              </a:pPr>
              <a:t>19</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p:spPr>
        <p:txBody>
          <a:bodyPr/>
          <a:lstStyle/>
          <a:p>
            <a:endParaRPr lang="en-US" altLang="en-US" dirty="0"/>
          </a:p>
        </p:txBody>
      </p:sp>
      <p:sp>
        <p:nvSpPr>
          <p:cNvPr id="7987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3C7B49CA-CF16-45B7-A6C9-4D30CAB7F817}" type="slidenum">
              <a:rPr lang="en-US" altLang="en-US" smtClean="0"/>
              <a:pPr eaLnBrk="1" hangingPunct="1">
                <a:spcBef>
                  <a:spcPct val="0"/>
                </a:spcBef>
              </a:pPr>
              <a:t>20</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p:spPr>
        <p:txBody>
          <a:bodyPr/>
          <a:lstStyle/>
          <a:p>
            <a:endParaRPr lang="en-US" altLang="en-US"/>
          </a:p>
        </p:txBody>
      </p:sp>
      <p:sp>
        <p:nvSpPr>
          <p:cNvPr id="8090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DDA0E942-6F0B-4374-B22A-E1DBBD718C4F}" type="slidenum">
              <a:rPr lang="en-US" altLang="en-US" smtClean="0"/>
              <a:pPr eaLnBrk="1" hangingPunct="1">
                <a:spcBef>
                  <a:spcPct val="0"/>
                </a:spcBef>
              </a:pPr>
              <a:t>21</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p:spPr>
        <p:txBody>
          <a:bodyPr/>
          <a:lstStyle/>
          <a:p>
            <a:endParaRPr lang="en-US" altLang="en-US"/>
          </a:p>
        </p:txBody>
      </p:sp>
      <p:sp>
        <p:nvSpPr>
          <p:cNvPr id="8192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74A69A4-5641-4EAB-A8D8-ADFA6CAD68FF}" type="slidenum">
              <a:rPr lang="en-US" altLang="en-US" smtClean="0"/>
              <a:pPr eaLnBrk="1" hangingPunct="1">
                <a:spcBef>
                  <a:spcPct val="0"/>
                </a:spcBef>
              </a:pPr>
              <a:t>22</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p:spPr>
        <p:txBody>
          <a:bodyPr/>
          <a:lstStyle/>
          <a:p>
            <a:endParaRPr lang="en-US" altLang="en-US" dirty="0"/>
          </a:p>
        </p:txBody>
      </p:sp>
      <p:sp>
        <p:nvSpPr>
          <p:cNvPr id="82948"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4D1798F-F115-4E69-A0E5-63196182C233}" type="slidenum">
              <a:rPr lang="en-US" altLang="en-US" smtClean="0"/>
              <a:pPr eaLnBrk="1" hangingPunct="1">
                <a:spcBef>
                  <a:spcPct val="0"/>
                </a:spcBef>
              </a:pPr>
              <a:t>23</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a:p>
        </p:txBody>
      </p:sp>
      <p:sp>
        <p:nvSpPr>
          <p:cNvPr id="8602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5F96B44-7FB2-4E89-AFBF-00754143EF80}" type="slidenum">
              <a:rPr lang="en-US" altLang="en-US" smtClean="0"/>
              <a:pPr eaLnBrk="1" hangingPunct="1">
                <a:spcBef>
                  <a:spcPct val="0"/>
                </a:spcBef>
              </a:pPr>
              <a:t>24</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p:spPr>
        <p:txBody>
          <a:bodyPr/>
          <a:lstStyle/>
          <a:p>
            <a:endParaRPr lang="en-US" altLang="en-US"/>
          </a:p>
        </p:txBody>
      </p:sp>
      <p:sp>
        <p:nvSpPr>
          <p:cNvPr id="8704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43382" indent="-285044" defTabSz="929632" eaLnBrk="0" hangingPunct="0">
              <a:spcBef>
                <a:spcPct val="30000"/>
              </a:spcBef>
              <a:defRPr sz="1200">
                <a:solidFill>
                  <a:schemeClr val="tx1"/>
                </a:solidFill>
                <a:latin typeface="Times New Roman" pitchFamily="18" charset="0"/>
              </a:defRPr>
            </a:lvl2pPr>
            <a:lvl3pPr marL="1143415" indent="-228360" defTabSz="929632" eaLnBrk="0" hangingPunct="0">
              <a:spcBef>
                <a:spcPct val="30000"/>
              </a:spcBef>
              <a:defRPr sz="1200">
                <a:solidFill>
                  <a:schemeClr val="tx1"/>
                </a:solidFill>
                <a:latin typeface="Times New Roman" pitchFamily="18" charset="0"/>
              </a:defRPr>
            </a:lvl3pPr>
            <a:lvl4pPr marL="1601753" indent="-228360" defTabSz="929632" eaLnBrk="0" hangingPunct="0">
              <a:spcBef>
                <a:spcPct val="30000"/>
              </a:spcBef>
              <a:defRPr sz="1200">
                <a:solidFill>
                  <a:schemeClr val="tx1"/>
                </a:solidFill>
                <a:latin typeface="Times New Roman" pitchFamily="18" charset="0"/>
              </a:defRPr>
            </a:lvl4pPr>
            <a:lvl5pPr marL="2058471" indent="-228360" defTabSz="929632" eaLnBrk="0" hangingPunct="0">
              <a:spcBef>
                <a:spcPct val="30000"/>
              </a:spcBef>
              <a:defRPr sz="1200">
                <a:solidFill>
                  <a:schemeClr val="tx1"/>
                </a:solidFill>
                <a:latin typeface="Times New Roman" pitchFamily="18" charset="0"/>
              </a:defRPr>
            </a:lvl5pPr>
            <a:lvl6pPr marL="2524906" indent="-228360" defTabSz="929632" eaLnBrk="0" fontAlgn="base" hangingPunct="0">
              <a:spcBef>
                <a:spcPct val="30000"/>
              </a:spcBef>
              <a:spcAft>
                <a:spcPct val="0"/>
              </a:spcAft>
              <a:defRPr sz="1200">
                <a:solidFill>
                  <a:schemeClr val="tx1"/>
                </a:solidFill>
                <a:latin typeface="Times New Roman" pitchFamily="18" charset="0"/>
              </a:defRPr>
            </a:lvl6pPr>
            <a:lvl7pPr marL="2991342" indent="-228360" defTabSz="929632" eaLnBrk="0" fontAlgn="base" hangingPunct="0">
              <a:spcBef>
                <a:spcPct val="30000"/>
              </a:spcBef>
              <a:spcAft>
                <a:spcPct val="0"/>
              </a:spcAft>
              <a:defRPr sz="1200">
                <a:solidFill>
                  <a:schemeClr val="tx1"/>
                </a:solidFill>
                <a:latin typeface="Times New Roman" pitchFamily="18" charset="0"/>
              </a:defRPr>
            </a:lvl7pPr>
            <a:lvl8pPr marL="3457777" indent="-228360" defTabSz="929632" eaLnBrk="0" fontAlgn="base" hangingPunct="0">
              <a:spcBef>
                <a:spcPct val="30000"/>
              </a:spcBef>
              <a:spcAft>
                <a:spcPct val="0"/>
              </a:spcAft>
              <a:defRPr sz="1200">
                <a:solidFill>
                  <a:schemeClr val="tx1"/>
                </a:solidFill>
                <a:latin typeface="Times New Roman" pitchFamily="18" charset="0"/>
              </a:defRPr>
            </a:lvl8pPr>
            <a:lvl9pPr marL="3924213" indent="-228360"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59580F9F-A580-4A34-8F1F-F1E48F410196}" type="slidenum">
              <a:rPr lang="en-US" altLang="en-US" smtClean="0"/>
              <a:pPr eaLnBrk="1" hangingPunct="1">
                <a:spcBef>
                  <a:spcPct val="0"/>
                </a:spcBef>
              </a:pPr>
              <a:t>25</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n-US" altLang="en-US"/>
          </a:p>
        </p:txBody>
      </p:sp>
      <p:sp>
        <p:nvSpPr>
          <p:cNvPr id="88068"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22A50D24-36CC-4EA9-9408-3C9290F7C2FF}" type="slidenum">
              <a:rPr lang="en-US" altLang="en-US" smtClean="0"/>
              <a:pPr eaLnBrk="1" hangingPunct="1">
                <a:spcBef>
                  <a:spcPct val="0"/>
                </a:spcBef>
              </a:pPr>
              <a:t>26</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p:spPr>
        <p:txBody>
          <a:bodyPr/>
          <a:lstStyle/>
          <a:p>
            <a:endParaRPr lang="en-US" altLang="en-US"/>
          </a:p>
        </p:txBody>
      </p:sp>
      <p:sp>
        <p:nvSpPr>
          <p:cNvPr id="89092"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F279071-E624-40FC-85B2-25B5361009D2}" type="slidenum">
              <a:rPr lang="en-US" altLang="en-US" smtClean="0"/>
              <a:pPr eaLnBrk="1" hangingPunct="1">
                <a:spcBef>
                  <a:spcPct val="0"/>
                </a:spcBef>
              </a:pPr>
              <a:t>27</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p:spPr>
        <p:txBody>
          <a:bodyPr/>
          <a:lstStyle/>
          <a:p>
            <a:endParaRPr lang="en-US" altLang="en-US"/>
          </a:p>
        </p:txBody>
      </p:sp>
      <p:sp>
        <p:nvSpPr>
          <p:cNvPr id="9011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98299EA8-426B-48D9-8F0F-F7882DDDD7B9}" type="slidenum">
              <a:rPr lang="en-US" altLang="en-US" smtClean="0"/>
              <a:pPr eaLnBrk="1" hangingPunct="1">
                <a:spcBef>
                  <a:spcPct val="0"/>
                </a:spcBef>
              </a:pPr>
              <a:t>28</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n-US" altLang="en-US"/>
          </a:p>
        </p:txBody>
      </p:sp>
      <p:sp>
        <p:nvSpPr>
          <p:cNvPr id="9114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3AC1251-FEA1-42C8-AE7B-9834871C9903}" type="slidenum">
              <a:rPr lang="en-US" altLang="en-US" smtClean="0"/>
              <a:pPr eaLnBrk="1" hangingPunct="1">
                <a:spcBef>
                  <a:spcPct val="0"/>
                </a:spcBef>
              </a:pPr>
              <a:t>29</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p:spPr>
        <p:txBody>
          <a:bodyPr/>
          <a:lstStyle/>
          <a:p>
            <a:endParaRPr lang="en-US" altLang="en-US"/>
          </a:p>
        </p:txBody>
      </p:sp>
      <p:sp>
        <p:nvSpPr>
          <p:cNvPr id="9216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7957EDA6-E31B-4D28-84AA-71EA0A22B871}" type="slidenum">
              <a:rPr lang="en-US" altLang="en-US" smtClean="0"/>
              <a:pPr eaLnBrk="1" hangingPunct="1">
                <a:spcBef>
                  <a:spcPct val="0"/>
                </a:spcBef>
              </a:pPr>
              <a:t>30</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p:spPr>
        <p:txBody>
          <a:bodyPr/>
          <a:lstStyle/>
          <a:p>
            <a:endParaRPr lang="en-US" altLang="en-US" dirty="0"/>
          </a:p>
        </p:txBody>
      </p:sp>
      <p:sp>
        <p:nvSpPr>
          <p:cNvPr id="93188"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D804812-E0EA-47CB-B984-0637E48F799D}" type="slidenum">
              <a:rPr lang="en-US" altLang="en-US" smtClean="0"/>
              <a:pPr eaLnBrk="1" hangingPunct="1">
                <a:spcBef>
                  <a:spcPct val="0"/>
                </a:spcBef>
              </a:pPr>
              <a:t>31</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p:spPr>
        <p:txBody>
          <a:bodyPr/>
          <a:lstStyle/>
          <a:p>
            <a:endParaRPr lang="en-US" altLang="en-US"/>
          </a:p>
        </p:txBody>
      </p:sp>
      <p:sp>
        <p:nvSpPr>
          <p:cNvPr id="9523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2768A48-0B53-469C-8A45-E380533746C8}" type="slidenum">
              <a:rPr lang="en-US" altLang="en-US" smtClean="0"/>
              <a:pPr eaLnBrk="1" hangingPunct="1">
                <a:spcBef>
                  <a:spcPct val="0"/>
                </a:spcBef>
              </a:pPr>
              <a:t>33</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p:spPr>
        <p:txBody>
          <a:bodyPr/>
          <a:lstStyle/>
          <a:p>
            <a:endParaRPr lang="en-US" altLang="en-US" dirty="0"/>
          </a:p>
        </p:txBody>
      </p:sp>
      <p:sp>
        <p:nvSpPr>
          <p:cNvPr id="9626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34290CA8-EE96-4A6C-8C28-345D7B140590}" type="slidenum">
              <a:rPr lang="en-US" altLang="en-US" smtClean="0"/>
              <a:pPr eaLnBrk="1" hangingPunct="1">
                <a:spcBef>
                  <a:spcPct val="0"/>
                </a:spcBef>
              </a:pPr>
              <a:t>34</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p:spPr>
        <p:txBody>
          <a:bodyPr/>
          <a:lstStyle/>
          <a:p>
            <a:endParaRPr lang="en-US" altLang="en-US" dirty="0"/>
          </a:p>
        </p:txBody>
      </p:sp>
      <p:sp>
        <p:nvSpPr>
          <p:cNvPr id="9728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4FE4DB17-8581-4F02-9CF2-CA71FCB1A4B6}" type="slidenum">
              <a:rPr lang="en-US" altLang="en-US" smtClean="0"/>
              <a:pPr eaLnBrk="1" hangingPunct="1">
                <a:spcBef>
                  <a:spcPct val="0"/>
                </a:spcBef>
              </a:pPr>
              <a:t>35</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p:spPr>
        <p:txBody>
          <a:bodyPr/>
          <a:lstStyle/>
          <a:p>
            <a:endParaRPr lang="en-US" altLang="en-US" dirty="0"/>
          </a:p>
        </p:txBody>
      </p:sp>
      <p:sp>
        <p:nvSpPr>
          <p:cNvPr id="99332"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89FC589-05B6-4FD0-92F9-BCED73AF78C7}" type="slidenum">
              <a:rPr lang="en-US" altLang="en-US" smtClean="0"/>
              <a:pPr eaLnBrk="1" hangingPunct="1">
                <a:spcBef>
                  <a:spcPct val="0"/>
                </a:spcBef>
              </a:pPr>
              <a:t>36</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a:p>
        </p:txBody>
      </p:sp>
      <p:sp>
        <p:nvSpPr>
          <p:cNvPr id="10035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DD747830-D6E8-44EE-950B-E97A227882BA}" type="slidenum">
              <a:rPr lang="en-US" altLang="en-US" smtClean="0"/>
              <a:pPr eaLnBrk="1" hangingPunct="1">
                <a:spcBef>
                  <a:spcPct val="0"/>
                </a:spcBef>
              </a:pPr>
              <a:t>37</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p:spPr>
        <p:txBody>
          <a:bodyPr/>
          <a:lstStyle/>
          <a:p>
            <a:endParaRPr lang="en-US" altLang="en-US" dirty="0"/>
          </a:p>
        </p:txBody>
      </p:sp>
      <p:sp>
        <p:nvSpPr>
          <p:cNvPr id="10547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DA92AF3-003B-4A64-A349-7283BA1D7DCF}" type="slidenum">
              <a:rPr lang="en-US" altLang="en-US" smtClean="0"/>
              <a:pPr eaLnBrk="1" hangingPunct="1">
                <a:spcBef>
                  <a:spcPct val="0"/>
                </a:spcBef>
              </a:pPr>
              <a:t>39</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p:spPr>
        <p:txBody>
          <a:bodyPr/>
          <a:lstStyle/>
          <a:p>
            <a:endParaRPr lang="en-US" altLang="en-US"/>
          </a:p>
        </p:txBody>
      </p:sp>
      <p:sp>
        <p:nvSpPr>
          <p:cNvPr id="10240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363633B-BF37-486A-A37C-31ABDCB199A1}" type="slidenum">
              <a:rPr lang="en-US" altLang="en-US" smtClean="0"/>
              <a:pPr eaLnBrk="1" hangingPunct="1">
                <a:spcBef>
                  <a:spcPct val="0"/>
                </a:spcBef>
              </a:pPr>
              <a:t>40</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p:spPr>
        <p:txBody>
          <a:bodyPr/>
          <a:lstStyle/>
          <a:p>
            <a:endParaRPr lang="en-US" altLang="en-US" dirty="0"/>
          </a:p>
        </p:txBody>
      </p:sp>
      <p:sp>
        <p:nvSpPr>
          <p:cNvPr id="103428"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A9DD388C-DC01-4F22-AD70-4F9402384A9F}" type="slidenum">
              <a:rPr lang="en-US" altLang="en-US" smtClean="0"/>
              <a:pPr eaLnBrk="1" hangingPunct="1">
                <a:spcBef>
                  <a:spcPct val="0"/>
                </a:spcBef>
              </a:pPr>
              <a:t>41</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p:spPr>
        <p:txBody>
          <a:bodyPr/>
          <a:lstStyle/>
          <a:p>
            <a:endParaRPr lang="en-US" altLang="en-US"/>
          </a:p>
        </p:txBody>
      </p:sp>
      <p:sp>
        <p:nvSpPr>
          <p:cNvPr id="104452"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B92696E2-4A26-4F02-B789-BBD335194BCD}" type="slidenum">
              <a:rPr lang="en-US" altLang="en-US" smtClean="0"/>
              <a:pPr eaLnBrk="1" hangingPunct="1">
                <a:spcBef>
                  <a:spcPct val="0"/>
                </a:spcBef>
              </a:pPr>
              <a:t>42</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p:spPr>
        <p:txBody>
          <a:bodyPr/>
          <a:lstStyle/>
          <a:p>
            <a:endParaRPr lang="en-US" altLang="en-US"/>
          </a:p>
        </p:txBody>
      </p:sp>
      <p:sp>
        <p:nvSpPr>
          <p:cNvPr id="10650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3494CE3F-AB92-4159-8A16-B07567015C66}" type="slidenum">
              <a:rPr lang="en-US" altLang="en-US" smtClean="0"/>
              <a:pPr eaLnBrk="1" hangingPunct="1">
                <a:spcBef>
                  <a:spcPct val="0"/>
                </a:spcBef>
              </a:pPr>
              <a:t>43</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p:spPr>
        <p:txBody>
          <a:bodyPr/>
          <a:lstStyle/>
          <a:p>
            <a:endParaRPr lang="en-US" altLang="en-US" dirty="0"/>
          </a:p>
        </p:txBody>
      </p:sp>
      <p:sp>
        <p:nvSpPr>
          <p:cNvPr id="10752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A3F963F-5970-4D8A-8980-BCA4F47D47A3}" type="slidenum">
              <a:rPr lang="en-US" altLang="en-US" smtClean="0"/>
              <a:pPr eaLnBrk="1" hangingPunct="1">
                <a:spcBef>
                  <a:spcPct val="0"/>
                </a:spcBef>
              </a:pPr>
              <a:t>44</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43382" indent="-285044" defTabSz="929632" eaLnBrk="0" hangingPunct="0">
              <a:spcBef>
                <a:spcPct val="30000"/>
              </a:spcBef>
              <a:defRPr sz="1200">
                <a:solidFill>
                  <a:schemeClr val="tx1"/>
                </a:solidFill>
                <a:latin typeface="Times New Roman" pitchFamily="18" charset="0"/>
              </a:defRPr>
            </a:lvl2pPr>
            <a:lvl3pPr marL="1143415" indent="-228360" defTabSz="929632" eaLnBrk="0" hangingPunct="0">
              <a:spcBef>
                <a:spcPct val="30000"/>
              </a:spcBef>
              <a:defRPr sz="1200">
                <a:solidFill>
                  <a:schemeClr val="tx1"/>
                </a:solidFill>
                <a:latin typeface="Times New Roman" pitchFamily="18" charset="0"/>
              </a:defRPr>
            </a:lvl3pPr>
            <a:lvl4pPr marL="1601753" indent="-228360" defTabSz="929632" eaLnBrk="0" hangingPunct="0">
              <a:spcBef>
                <a:spcPct val="30000"/>
              </a:spcBef>
              <a:defRPr sz="1200">
                <a:solidFill>
                  <a:schemeClr val="tx1"/>
                </a:solidFill>
                <a:latin typeface="Times New Roman" pitchFamily="18" charset="0"/>
              </a:defRPr>
            </a:lvl4pPr>
            <a:lvl5pPr marL="2058471" indent="-228360" defTabSz="929632" eaLnBrk="0" hangingPunct="0">
              <a:spcBef>
                <a:spcPct val="30000"/>
              </a:spcBef>
              <a:defRPr sz="1200">
                <a:solidFill>
                  <a:schemeClr val="tx1"/>
                </a:solidFill>
                <a:latin typeface="Times New Roman" pitchFamily="18" charset="0"/>
              </a:defRPr>
            </a:lvl5pPr>
            <a:lvl6pPr marL="2524906" indent="-228360" defTabSz="929632" eaLnBrk="0" fontAlgn="base" hangingPunct="0">
              <a:spcBef>
                <a:spcPct val="30000"/>
              </a:spcBef>
              <a:spcAft>
                <a:spcPct val="0"/>
              </a:spcAft>
              <a:defRPr sz="1200">
                <a:solidFill>
                  <a:schemeClr val="tx1"/>
                </a:solidFill>
                <a:latin typeface="Times New Roman" pitchFamily="18" charset="0"/>
              </a:defRPr>
            </a:lvl6pPr>
            <a:lvl7pPr marL="2991342" indent="-228360" defTabSz="929632" eaLnBrk="0" fontAlgn="base" hangingPunct="0">
              <a:spcBef>
                <a:spcPct val="30000"/>
              </a:spcBef>
              <a:spcAft>
                <a:spcPct val="0"/>
              </a:spcAft>
              <a:defRPr sz="1200">
                <a:solidFill>
                  <a:schemeClr val="tx1"/>
                </a:solidFill>
                <a:latin typeface="Times New Roman" pitchFamily="18" charset="0"/>
              </a:defRPr>
            </a:lvl7pPr>
            <a:lvl8pPr marL="3457777" indent="-228360" defTabSz="929632" eaLnBrk="0" fontAlgn="base" hangingPunct="0">
              <a:spcBef>
                <a:spcPct val="30000"/>
              </a:spcBef>
              <a:spcAft>
                <a:spcPct val="0"/>
              </a:spcAft>
              <a:defRPr sz="1200">
                <a:solidFill>
                  <a:schemeClr val="tx1"/>
                </a:solidFill>
                <a:latin typeface="Times New Roman" pitchFamily="18" charset="0"/>
              </a:defRPr>
            </a:lvl8pPr>
            <a:lvl9pPr marL="3924213" indent="-228360"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378BC71E-B3CC-4019-99DA-A07033C47ECC}" type="slidenum">
              <a:rPr lang="en-US" altLang="en-US" smtClean="0"/>
              <a:pPr eaLnBrk="1" hangingPunct="1">
                <a:spcBef>
                  <a:spcPct val="0"/>
                </a:spcBef>
              </a:pPr>
              <a:t>45</a:t>
            </a:fld>
            <a:endParaRPr lang="en-US" altLang="en-US"/>
          </a:p>
        </p:txBody>
      </p:sp>
      <p:sp>
        <p:nvSpPr>
          <p:cNvPr id="108547" name="Rectangle 2"/>
          <p:cNvSpPr>
            <a:spLocks noGrp="1" noRot="1" noChangeAspect="1" noChangeArrowheads="1" noTextEdit="1"/>
          </p:cNvSpPr>
          <p:nvPr>
            <p:ph type="sldImg"/>
          </p:nvPr>
        </p:nvSpPr>
        <p:spPr>
          <a:xfrm>
            <a:off x="1187450" y="703263"/>
            <a:ext cx="4645025" cy="3484562"/>
          </a:xfrm>
          <a:ln/>
        </p:spPr>
      </p:sp>
      <p:sp>
        <p:nvSpPr>
          <p:cNvPr id="108548" name="Rectangle 3"/>
          <p:cNvSpPr>
            <a:spLocks noGrp="1" noChangeArrowheads="1"/>
          </p:cNvSpPr>
          <p:nvPr>
            <p:ph type="body" idx="1"/>
          </p:nvPr>
        </p:nvSpPr>
        <p:spPr>
          <a:xfrm>
            <a:off x="932740" y="4420314"/>
            <a:ext cx="5154445" cy="4182820"/>
          </a:xfrm>
          <a:noFill/>
        </p:spPr>
        <p:txBody>
          <a:bodyPr/>
          <a:lstStyle/>
          <a:p>
            <a:pPr eaLnBrk="1" hangingPunct="1"/>
            <a:endParaRPr lang="en-US"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xfrm>
            <a:off x="1743075" y="693738"/>
            <a:ext cx="3579813" cy="2684462"/>
          </a:xfrm>
          <a:ln/>
        </p:spPr>
      </p:sp>
      <p:sp>
        <p:nvSpPr>
          <p:cNvPr id="165891" name="Rectangle 3"/>
          <p:cNvSpPr>
            <a:spLocks noGrp="1" noChangeArrowheads="1"/>
          </p:cNvSpPr>
          <p:nvPr>
            <p:ph type="body" idx="1"/>
          </p:nvPr>
        </p:nvSpPr>
        <p:spPr>
          <a:xfrm>
            <a:off x="514258" y="3429006"/>
            <a:ext cx="6098320" cy="5368926"/>
          </a:xfrm>
          <a:noFill/>
        </p:spPr>
        <p:txBody>
          <a:bodyPr/>
          <a:lstStyle/>
          <a:p>
            <a:pPr marL="227496" indent="-227496" eaLnBrk="1" hangingPunct="1">
              <a:spcBef>
                <a:spcPct val="0"/>
              </a:spcBef>
            </a:pPr>
            <a:endParaRPr lang="en-US" altLang="en-US" sz="13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8952644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2775559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8046853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pPr eaLnBrk="1" hangingPunct="1">
              <a:defRPr/>
            </a:pPr>
            <a:endParaRPr lang="en-US" dirty="0"/>
          </a:p>
        </p:txBody>
      </p:sp>
    </p:spTree>
    <p:extLst>
      <p:ext uri="{BB962C8B-B14F-4D97-AF65-F5344CB8AC3E}">
        <p14:creationId xmlns:p14="http://schemas.microsoft.com/office/powerpoint/2010/main" val="12900203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ChangeArrowheads="1" noTextEdit="1"/>
          </p:cNvSpPr>
          <p:nvPr>
            <p:ph type="sldImg"/>
          </p:nvPr>
        </p:nvSpPr>
        <p:spPr>
          <a:xfrm>
            <a:off x="1897063" y="700088"/>
            <a:ext cx="3057525" cy="2293937"/>
          </a:xfrm>
          <a:ln/>
        </p:spPr>
      </p:sp>
      <p:sp>
        <p:nvSpPr>
          <p:cNvPr id="176131" name="Rectangle 3"/>
          <p:cNvSpPr>
            <a:spLocks noGrp="1" noChangeArrowheads="1"/>
          </p:cNvSpPr>
          <p:nvPr>
            <p:ph type="body" idx="1"/>
          </p:nvPr>
        </p:nvSpPr>
        <p:spPr>
          <a:xfrm>
            <a:off x="931487" y="3227392"/>
            <a:ext cx="5553336" cy="5756276"/>
          </a:xfrm>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17899018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a:noFill/>
        </p:spPr>
        <p:txBody>
          <a:bodyPr/>
          <a:lstStyle/>
          <a:p>
            <a:pPr eaLnBrk="1" hangingPunct="1">
              <a:spcBef>
                <a:spcPct val="75000"/>
              </a:spcBef>
            </a:pPr>
            <a:endParaRPr lang="en-US" altLang="en-US" sz="1400" dirty="0"/>
          </a:p>
        </p:txBody>
      </p:sp>
    </p:spTree>
    <p:extLst>
      <p:ext uri="{BB962C8B-B14F-4D97-AF65-F5344CB8AC3E}">
        <p14:creationId xmlns:p14="http://schemas.microsoft.com/office/powerpoint/2010/main" val="5211372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1399461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spect="1" noChangeArrowheads="1" noTextEdit="1"/>
          </p:cNvSpPr>
          <p:nvPr>
            <p:ph type="sldImg"/>
          </p:nvPr>
        </p:nvSpPr>
        <p:spPr>
          <a:ln/>
        </p:spPr>
      </p:sp>
      <p:sp>
        <p:nvSpPr>
          <p:cNvPr id="179203"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097788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xfrm>
            <a:off x="1182688" y="700088"/>
            <a:ext cx="4645025" cy="3484562"/>
          </a:xfrm>
          <a:ln/>
        </p:spPr>
      </p:sp>
      <p:sp>
        <p:nvSpPr>
          <p:cNvPr id="180227" name="Rectangle 3"/>
          <p:cNvSpPr>
            <a:spLocks noGrp="1" noChangeArrowheads="1"/>
          </p:cNvSpPr>
          <p:nvPr>
            <p:ph type="body" idx="1"/>
          </p:nvPr>
        </p:nvSpPr>
        <p:spPr>
          <a:xfrm>
            <a:off x="457661" y="4416431"/>
            <a:ext cx="6101554" cy="4879976"/>
          </a:xfrm>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5473955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a:xfrm>
            <a:off x="1182688" y="700088"/>
            <a:ext cx="4645025" cy="3484562"/>
          </a:xfrm>
          <a:ln/>
        </p:spPr>
      </p:sp>
      <p:sp>
        <p:nvSpPr>
          <p:cNvPr id="181251" name="Rectangle 3"/>
          <p:cNvSpPr>
            <a:spLocks noGrp="1" noChangeArrowheads="1"/>
          </p:cNvSpPr>
          <p:nvPr>
            <p:ph type="body" idx="1"/>
          </p:nvPr>
        </p:nvSpPr>
        <p:spPr>
          <a:xfrm>
            <a:off x="457661" y="4416431"/>
            <a:ext cx="6101554" cy="4879976"/>
          </a:xfrm>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5502875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6993680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955499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Rot="1" noChangeAspect="1" noChangeArrowheads="1" noTextEdit="1"/>
          </p:cNvSpPr>
          <p:nvPr>
            <p:ph type="sldImg"/>
          </p:nvPr>
        </p:nvSpPr>
        <p:spPr>
          <a:ln/>
        </p:spPr>
      </p:sp>
      <p:sp>
        <p:nvSpPr>
          <p:cNvPr id="193539"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9636232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p:spPr>
        <p:txBody>
          <a:bodyPr/>
          <a:lstStyle/>
          <a:p>
            <a:endParaRPr lang="en-US" altLang="en-US"/>
          </a:p>
        </p:txBody>
      </p:sp>
      <p:sp>
        <p:nvSpPr>
          <p:cNvPr id="111620"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24F426E2-6A4F-450A-A378-D25B465CB5F4}" type="slidenum">
              <a:rPr lang="en-US" altLang="en-US" smtClean="0"/>
              <a:pPr eaLnBrk="1" hangingPunct="1">
                <a:spcBef>
                  <a:spcPct val="0"/>
                </a:spcBef>
              </a:pPr>
              <a:t>61</a:t>
            </a:fld>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p:spPr>
        <p:txBody>
          <a:bodyPr/>
          <a:lstStyle/>
          <a:p>
            <a:endParaRPr lang="en-US" altLang="en-US"/>
          </a:p>
        </p:txBody>
      </p:sp>
      <p:sp>
        <p:nvSpPr>
          <p:cNvPr id="11264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85279CF-E03F-4B30-B832-CCFEDF32652F}" type="slidenum">
              <a:rPr lang="en-US" altLang="en-US" smtClean="0"/>
              <a:pPr eaLnBrk="1" hangingPunct="1">
                <a:spcBef>
                  <a:spcPct val="0"/>
                </a:spcBef>
              </a:pPr>
              <a:t>62</a:t>
            </a:fld>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p:spPr>
        <p:txBody>
          <a:bodyPr/>
          <a:lstStyle/>
          <a:p>
            <a:endParaRPr lang="en-US" altLang="en-US"/>
          </a:p>
        </p:txBody>
      </p:sp>
      <p:sp>
        <p:nvSpPr>
          <p:cNvPr id="113668"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49B34B65-6D1A-4BE4-9F81-1A1DA0541960}" type="slidenum">
              <a:rPr lang="en-US" altLang="en-US" smtClean="0"/>
              <a:pPr eaLnBrk="1" hangingPunct="1">
                <a:spcBef>
                  <a:spcPct val="0"/>
                </a:spcBef>
              </a:pPr>
              <a:t>63</a:t>
            </a:fld>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p:spPr>
        <p:txBody>
          <a:bodyPr/>
          <a:lstStyle/>
          <a:p>
            <a:endParaRPr lang="en-US" altLang="en-US"/>
          </a:p>
        </p:txBody>
      </p:sp>
      <p:sp>
        <p:nvSpPr>
          <p:cNvPr id="115716"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A00B439B-330B-4D1C-826D-CD0732CAADCC}" type="slidenum">
              <a:rPr lang="en-US" altLang="en-US" smtClean="0"/>
              <a:pPr eaLnBrk="1" hangingPunct="1">
                <a:spcBef>
                  <a:spcPct val="0"/>
                </a:spcBef>
              </a:pPr>
              <a:t>64</a:t>
            </a:fld>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p:spPr>
        <p:txBody>
          <a:bodyPr/>
          <a:lstStyle/>
          <a:p>
            <a:endParaRPr lang="en-US" altLang="en-US"/>
          </a:p>
        </p:txBody>
      </p:sp>
      <p:sp>
        <p:nvSpPr>
          <p:cNvPr id="117764" name="Slide Number Placeholder 3"/>
          <p:cNvSpPr>
            <a:spLocks noGrp="1"/>
          </p:cNvSpPr>
          <p:nvPr>
            <p:ph type="sldNum" sz="quarter" idx="5"/>
          </p:nvPr>
        </p:nvSpPr>
        <p:spPr>
          <a:noFill/>
        </p:spPr>
        <p:txBody>
          <a:bodyPr/>
          <a:lstStyle>
            <a:lvl1pPr defTabSz="929632" eaLnBrk="0" hangingPunct="0">
              <a:spcBef>
                <a:spcPct val="30000"/>
              </a:spcBef>
              <a:defRPr sz="1200">
                <a:solidFill>
                  <a:schemeClr val="tx1"/>
                </a:solidFill>
                <a:latin typeface="Times New Roman" pitchFamily="18" charset="0"/>
              </a:defRPr>
            </a:lvl1pPr>
            <a:lvl2pPr marL="757958" indent="-291522" defTabSz="929632" eaLnBrk="0" hangingPunct="0">
              <a:spcBef>
                <a:spcPct val="30000"/>
              </a:spcBef>
              <a:defRPr sz="1200">
                <a:solidFill>
                  <a:schemeClr val="tx1"/>
                </a:solidFill>
                <a:latin typeface="Times New Roman" pitchFamily="18" charset="0"/>
              </a:defRPr>
            </a:lvl2pPr>
            <a:lvl3pPr marL="1166089" indent="-233218" defTabSz="929632" eaLnBrk="0" hangingPunct="0">
              <a:spcBef>
                <a:spcPct val="30000"/>
              </a:spcBef>
              <a:defRPr sz="1200">
                <a:solidFill>
                  <a:schemeClr val="tx1"/>
                </a:solidFill>
                <a:latin typeface="Times New Roman" pitchFamily="18" charset="0"/>
              </a:defRPr>
            </a:lvl3pPr>
            <a:lvl4pPr marL="1632524" indent="-233218" defTabSz="929632" eaLnBrk="0" hangingPunct="0">
              <a:spcBef>
                <a:spcPct val="30000"/>
              </a:spcBef>
              <a:defRPr sz="1200">
                <a:solidFill>
                  <a:schemeClr val="tx1"/>
                </a:solidFill>
                <a:latin typeface="Times New Roman" pitchFamily="18" charset="0"/>
              </a:defRPr>
            </a:lvl4pPr>
            <a:lvl5pPr marL="2098959" indent="-233218" defTabSz="929632" eaLnBrk="0" hangingPunct="0">
              <a:spcBef>
                <a:spcPct val="30000"/>
              </a:spcBef>
              <a:defRPr sz="1200">
                <a:solidFill>
                  <a:schemeClr val="tx1"/>
                </a:solidFill>
                <a:latin typeface="Times New Roman" pitchFamily="18" charset="0"/>
              </a:defRPr>
            </a:lvl5pPr>
            <a:lvl6pPr marL="2565395" indent="-233218" defTabSz="929632" eaLnBrk="0" fontAlgn="base" hangingPunct="0">
              <a:spcBef>
                <a:spcPct val="30000"/>
              </a:spcBef>
              <a:spcAft>
                <a:spcPct val="0"/>
              </a:spcAft>
              <a:defRPr sz="1200">
                <a:solidFill>
                  <a:schemeClr val="tx1"/>
                </a:solidFill>
                <a:latin typeface="Times New Roman" pitchFamily="18" charset="0"/>
              </a:defRPr>
            </a:lvl6pPr>
            <a:lvl7pPr marL="3031830" indent="-233218" defTabSz="929632" eaLnBrk="0" fontAlgn="base" hangingPunct="0">
              <a:spcBef>
                <a:spcPct val="30000"/>
              </a:spcBef>
              <a:spcAft>
                <a:spcPct val="0"/>
              </a:spcAft>
              <a:defRPr sz="1200">
                <a:solidFill>
                  <a:schemeClr val="tx1"/>
                </a:solidFill>
                <a:latin typeface="Times New Roman" pitchFamily="18" charset="0"/>
              </a:defRPr>
            </a:lvl7pPr>
            <a:lvl8pPr marL="3498266" indent="-233218" defTabSz="929632" eaLnBrk="0" fontAlgn="base" hangingPunct="0">
              <a:spcBef>
                <a:spcPct val="30000"/>
              </a:spcBef>
              <a:spcAft>
                <a:spcPct val="0"/>
              </a:spcAft>
              <a:defRPr sz="1200">
                <a:solidFill>
                  <a:schemeClr val="tx1"/>
                </a:solidFill>
                <a:latin typeface="Times New Roman" pitchFamily="18" charset="0"/>
              </a:defRPr>
            </a:lvl8pPr>
            <a:lvl9pPr marL="3964701" indent="-233218" defTabSz="929632"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66C0646B-E6C6-4ECB-9D42-29C7BFEDF09C}" type="slidenum">
              <a:rPr lang="en-US" altLang="en-US" smtClean="0"/>
              <a:pPr eaLnBrk="1" hangingPunct="1">
                <a:spcBef>
                  <a:spcPct val="0"/>
                </a:spcBef>
              </a:pPr>
              <a:t>65</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pPr>
              <a:defRPr/>
            </a:pPr>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pPr>
              <a:defRPr/>
            </a:pPr>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pPr>
              <a:defRPr/>
            </a:pPr>
            <a:fld id="{854D5348-7E01-4D44-A290-C5B0590F3BE9}" type="slidenum">
              <a:rPr lang="en-US" altLang="en-US" smtClean="0"/>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pPr>
              <a:defRPr/>
            </a:pPr>
            <a:endParaRPr lang="en-US"/>
          </a:p>
        </p:txBody>
      </p:sp>
      <p:sp>
        <p:nvSpPr>
          <p:cNvPr id="5" name="Footer Placeholder 4"/>
          <p:cNvSpPr>
            <a:spLocks noGrp="1"/>
          </p:cNvSpPr>
          <p:nvPr>
            <p:ph type="ftr" sz="quarter" idx="11"/>
          </p:nvPr>
        </p:nvSpPr>
        <p:spPr>
          <a:xfrm>
            <a:off x="457200" y="6480969"/>
            <a:ext cx="4260056" cy="300831"/>
          </a:xfr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8308527-8F4B-41A1-9B49-0C76015ED077}" type="slidenum">
              <a:rPr lang="en-US" altLang="en-US" smtClean="0"/>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pPr>
              <a:defRPr/>
            </a:pPr>
            <a:endParaRPr lang="en-US"/>
          </a:p>
        </p:txBody>
      </p:sp>
      <p:sp>
        <p:nvSpPr>
          <p:cNvPr id="5" name="Footer Placeholder 4"/>
          <p:cNvSpPr>
            <a:spLocks noGrp="1"/>
          </p:cNvSpPr>
          <p:nvPr>
            <p:ph type="ftr" sz="quarter" idx="11"/>
          </p:nvPr>
        </p:nvSpPr>
        <p:spPr>
          <a:xfrm>
            <a:off x="2619376" y="6480969"/>
            <a:ext cx="4260056" cy="300831"/>
          </a:xfrm>
        </p:spPr>
        <p:txBody>
          <a:bodyPr/>
          <a:lstStyle/>
          <a:p>
            <a:pPr>
              <a:defRPr/>
            </a:pPr>
            <a:endParaRPr lang="en-US"/>
          </a:p>
        </p:txBody>
      </p:sp>
      <p:sp>
        <p:nvSpPr>
          <p:cNvPr id="6" name="Slide Number Placeholder 5"/>
          <p:cNvSpPr>
            <a:spLocks noGrp="1"/>
          </p:cNvSpPr>
          <p:nvPr>
            <p:ph type="sldNum" sz="quarter" idx="12"/>
          </p:nvPr>
        </p:nvSpPr>
        <p:spPr>
          <a:xfrm>
            <a:off x="8451056" y="809624"/>
            <a:ext cx="502920" cy="300831"/>
          </a:xfrm>
        </p:spPr>
        <p:txBody>
          <a:bodyPr/>
          <a:lstStyle/>
          <a:p>
            <a:pPr>
              <a:defRPr/>
            </a:pPr>
            <a:fld id="{F98F01C0-5FE4-45B5-BD75-75454BB44939}" type="slidenum">
              <a:rPr lang="en-US" altLang="en-US" smtClean="0"/>
              <a:pPr>
                <a:defRPr/>
              </a:pPr>
              <a:t>‹#›</a:t>
            </a:fld>
            <a:endParaRPr lang="en-US" alt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pPr>
              <a:defRPr/>
            </a:pPr>
            <a:endParaRPr lang="en-US"/>
          </a:p>
        </p:txBody>
      </p:sp>
      <p:sp>
        <p:nvSpPr>
          <p:cNvPr id="6" name="Footer Placeholder 5"/>
          <p:cNvSpPr>
            <a:spLocks noGrp="1"/>
          </p:cNvSpPr>
          <p:nvPr>
            <p:ph type="ftr" sz="quarter" idx="11"/>
          </p:nvPr>
        </p:nvSpPr>
        <p:spPr>
          <a:xfrm>
            <a:off x="457200" y="6480969"/>
            <a:ext cx="4260056" cy="301752"/>
          </a:xfrm>
        </p:spPr>
        <p:txBody>
          <a:bodyPr/>
          <a:lstStyle/>
          <a:p>
            <a:pPr>
              <a:defRPr/>
            </a:pPr>
            <a:endParaRPr lang="en-US"/>
          </a:p>
        </p:txBody>
      </p:sp>
      <p:sp>
        <p:nvSpPr>
          <p:cNvPr id="7" name="Slide Number Placeholder 6"/>
          <p:cNvSpPr>
            <a:spLocks noGrp="1"/>
          </p:cNvSpPr>
          <p:nvPr>
            <p:ph type="sldNum" sz="quarter" idx="12"/>
          </p:nvPr>
        </p:nvSpPr>
        <p:spPr>
          <a:xfrm>
            <a:off x="7589520" y="6480969"/>
            <a:ext cx="502920" cy="301752"/>
          </a:xfrm>
        </p:spPr>
        <p:txBody>
          <a:bodyPr/>
          <a:lstStyle/>
          <a:p>
            <a:pPr>
              <a:defRPr/>
            </a:pPr>
            <a:fld id="{EE549F5B-9141-465D-BAFF-4885722D9301}" type="slidenum">
              <a:rPr lang="en-US" altLang="en-US" smtClean="0"/>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pPr>
              <a:defRPr/>
            </a:pPr>
            <a:endParaRPr lang="en-US"/>
          </a:p>
        </p:txBody>
      </p:sp>
      <p:sp>
        <p:nvSpPr>
          <p:cNvPr id="8" name="Footer Placeholder 7"/>
          <p:cNvSpPr>
            <a:spLocks noGrp="1"/>
          </p:cNvSpPr>
          <p:nvPr>
            <p:ph type="ftr" sz="quarter" idx="11"/>
          </p:nvPr>
        </p:nvSpPr>
        <p:spPr>
          <a:xfrm>
            <a:off x="457200" y="6480969"/>
            <a:ext cx="4261104" cy="301752"/>
          </a:xfrm>
        </p:spPr>
        <p:txBody>
          <a:bodyPr/>
          <a:lstStyle/>
          <a:p>
            <a:pPr>
              <a:defRPr/>
            </a:pPr>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pPr>
              <a:defRPr/>
            </a:pPr>
            <a:fld id="{0C0948F5-9F3D-44E6-828A-65995FC97441}" type="slidenum">
              <a:rPr lang="en-US" altLang="en-US" smtClean="0"/>
              <a:pPr>
                <a:defRPr/>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E9EA6BA-114F-4782-A421-B797D12C3EC2}" type="slidenum">
              <a:rPr lang="en-US" altLang="en-US" smtClean="0"/>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pPr>
              <a:defRPr/>
            </a:pPr>
            <a:endParaRPr lang="en-US"/>
          </a:p>
        </p:txBody>
      </p:sp>
      <p:sp>
        <p:nvSpPr>
          <p:cNvPr id="3" name="Footer Placeholder 2"/>
          <p:cNvSpPr>
            <a:spLocks noGrp="1"/>
          </p:cNvSpPr>
          <p:nvPr>
            <p:ph type="ftr" sz="quarter" idx="11"/>
          </p:nvPr>
        </p:nvSpPr>
        <p:spPr>
          <a:xfrm>
            <a:off x="457200" y="6481890"/>
            <a:ext cx="4260056" cy="300831"/>
          </a:xfrm>
        </p:spPr>
        <p:txBody>
          <a:bodyPr/>
          <a:lstStyle/>
          <a:p>
            <a:pPr>
              <a:defRPr/>
            </a:pPr>
            <a:endParaRPr lang="en-US"/>
          </a:p>
        </p:txBody>
      </p:sp>
      <p:sp>
        <p:nvSpPr>
          <p:cNvPr id="4" name="Slide Number Placeholder 3"/>
          <p:cNvSpPr>
            <a:spLocks noGrp="1"/>
          </p:cNvSpPr>
          <p:nvPr>
            <p:ph type="sldNum" sz="quarter" idx="12"/>
          </p:nvPr>
        </p:nvSpPr>
        <p:spPr>
          <a:xfrm>
            <a:off x="7589520" y="6480969"/>
            <a:ext cx="502920" cy="301752"/>
          </a:xfrm>
        </p:spPr>
        <p:txBody>
          <a:bodyPr/>
          <a:lstStyle/>
          <a:p>
            <a:pPr>
              <a:defRPr/>
            </a:pPr>
            <a:fld id="{A64C6FEA-4062-4891-8607-8CD2B42C94DC}" type="slidenum">
              <a:rPr lang="en-US" altLang="en-US" smtClean="0"/>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pPr>
              <a:defRPr/>
            </a:pPr>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pPr>
              <a:defRPr/>
            </a:pPr>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pPr>
              <a:defRPr/>
            </a:pPr>
            <a:fld id="{A0480CEA-C7D9-4405-858B-965FA6D99DD3}" type="slidenum">
              <a:rPr lang="en-US" altLang="en-US" smtClean="0"/>
              <a:pPr>
                <a:defRPr/>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pPr>
              <a:defRPr/>
            </a:pPr>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pPr>
              <a:defRPr/>
            </a:pPr>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pPr>
              <a:defRPr/>
            </a:pPr>
            <a:fld id="{FD9BE411-C3DE-4C71-AC06-23DC97795BCD}" type="slidenum">
              <a:rPr lang="en-US" altLang="en-US" smtClean="0"/>
              <a:pPr>
                <a:defRPr/>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D9D6EB1-7A1D-4BFD-8783-BACE79C0BAE1}" type="slidenum">
              <a:rPr lang="en-US" altLang="en-US" smtClean="0"/>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015788B-BC07-4EA4-BD4B-DAE35469830E}" type="slidenum">
              <a:rPr lang="en-US" altLang="en-US" smtClean="0"/>
              <a:pPr>
                <a:defRPr/>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pPr>
              <a:defRPr/>
            </a:pPr>
            <a:endParaRPr lang="en-US"/>
          </a:p>
        </p:txBody>
      </p:sp>
      <p:sp>
        <p:nvSpPr>
          <p:cNvPr id="20" name="Footer Placeholder 19"/>
          <p:cNvSpPr>
            <a:spLocks noGrp="1"/>
          </p:cNvSpPr>
          <p:nvPr>
            <p:ph type="ftr" sz="quarter" idx="11"/>
          </p:nvPr>
        </p:nvSpPr>
        <p:spPr/>
        <p:txBody>
          <a:bodyPr/>
          <a:lstStyle/>
          <a:p>
            <a:pPr>
              <a:defRPr/>
            </a:pPr>
            <a:endParaRPr lang="en-US"/>
          </a:p>
        </p:txBody>
      </p:sp>
      <p:sp>
        <p:nvSpPr>
          <p:cNvPr id="10" name="Slide Number Placeholder 9"/>
          <p:cNvSpPr>
            <a:spLocks noGrp="1"/>
          </p:cNvSpPr>
          <p:nvPr>
            <p:ph type="sldNum" sz="quarter" idx="12"/>
          </p:nvPr>
        </p:nvSpPr>
        <p:spPr/>
        <p:txBody>
          <a:bodyPr/>
          <a:lstStyle/>
          <a:p>
            <a:pPr>
              <a:defRPr/>
            </a:pPr>
            <a:fld id="{854D5348-7E01-4D44-A290-C5B0590F3BE9}" type="slidenum">
              <a:rPr lang="en-US" altLang="en-US" smtClean="0"/>
              <a:pPr>
                <a:defRPr/>
              </a:pPr>
              <a:t>‹#›</a:t>
            </a:fld>
            <a:endParaRPr lang="en-US" alt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8308527-8F4B-41A1-9B49-0C76015ED077}" type="slidenum">
              <a:rPr lang="en-US" altLang="en-US" smtClean="0"/>
              <a:pPr>
                <a:defRPr/>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98F01C0-5FE4-45B5-BD75-75454BB44939}" type="slidenum">
              <a:rPr lang="en-US" altLang="en-US" smtClean="0"/>
              <a:pPr>
                <a:defRPr/>
              </a:pPr>
              <a:t>‹#›</a:t>
            </a:fld>
            <a:endParaRPr lang="en-US" alt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E549F5B-9141-465D-BAFF-4885722D9301}" type="slidenum">
              <a:rPr lang="en-US" altLang="en-US" smtClean="0"/>
              <a:pPr>
                <a:defRPr/>
              </a:pPr>
              <a:t>‹#›</a:t>
            </a:fld>
            <a:endParaRPr lang="en-US"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0C0948F5-9F3D-44E6-828A-65995FC97441}" type="slidenum">
              <a:rPr lang="en-US" altLang="en-US" smtClean="0"/>
              <a:pPr>
                <a:defRPr/>
              </a:pPr>
              <a:t>‹#›</a:t>
            </a:fld>
            <a:endParaRPr lang="en-US"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E9EA6BA-114F-4782-A421-B797D12C3EC2}" type="slidenum">
              <a:rPr lang="en-US" altLang="en-US" smtClean="0"/>
              <a:pPr>
                <a:defRPr/>
              </a:pPr>
              <a:t>‹#›</a:t>
            </a:fld>
            <a:endParaRPr lang="en-US"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A64C6FEA-4062-4891-8607-8CD2B42C94DC}" type="slidenum">
              <a:rPr lang="en-US" altLang="en-US" smtClean="0"/>
              <a:pPr>
                <a:defRPr/>
              </a:pPr>
              <a:t>‹#›</a:t>
            </a:fld>
            <a:endParaRPr lang="en-US" alt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A0480CEA-C7D9-4405-858B-965FA6D99DD3}" type="slidenum">
              <a:rPr lang="en-US" altLang="en-US" smtClean="0"/>
              <a:pPr>
                <a:defRPr/>
              </a:pPr>
              <a:t>‹#›</a:t>
            </a:fld>
            <a:endParaRPr lang="en-US"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D9BE411-C3DE-4C71-AC06-23DC97795BCD}" type="slidenum">
              <a:rPr lang="en-US" altLang="en-US" smtClean="0"/>
              <a:pPr>
                <a:defRPr/>
              </a:pPr>
              <a:t>‹#›</a:t>
            </a:fld>
            <a:endParaRPr lang="en-US" alt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D9D6EB1-7A1D-4BFD-8783-BACE79C0BAE1}" type="slidenum">
              <a:rPr lang="en-US" altLang="en-US" smtClean="0"/>
              <a:pPr>
                <a:defRPr/>
              </a:pPr>
              <a:t>‹#›</a:t>
            </a:fld>
            <a:endParaRPr lang="en-US"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015788B-BC07-4EA4-BD4B-DAE35469830E}" type="slidenum">
              <a:rPr lang="en-US" altLang="en-US" smtClean="0"/>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pPr>
              <a:defRPr/>
            </a:pPr>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pPr>
              <a:defRPr/>
            </a:pPr>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pPr>
              <a:defRPr/>
            </a:pPr>
            <a:fld id="{D75238E0-6DA3-4A66-9617-8A8C613B0694}" type="slidenum">
              <a:rPr lang="en-US" altLang="en-US" smtClean="0"/>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D75238E0-6DA3-4A66-9617-8A8C613B0694}" type="slidenum">
              <a:rPr lang="en-US" altLang="en-US" smtClean="0"/>
              <a:pPr>
                <a:defRPr/>
              </a:pPr>
              <a:t>‹#›</a:t>
            </a:fld>
            <a:endParaRPr lang="en-US" alt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hyperlink" Target="https://www.dol.gov/cobra-subsidy" TargetMode="External"/><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90500" y="304800"/>
            <a:ext cx="6667500" cy="5715000"/>
          </a:xfrm>
          <a:ln>
            <a:noFill/>
          </a:ln>
        </p:spPr>
        <p:txBody>
          <a:bodyPr rtlCol="0">
            <a:normAutofit/>
          </a:bodyPr>
          <a:lstStyle/>
          <a:p>
            <a:pPr algn="l">
              <a:defRPr/>
            </a:pPr>
            <a:r>
              <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WHAT TO EXPECT </a:t>
            </a:r>
            <a:br>
              <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br>
            <a:r>
              <a:rPr lang="en-US" sz="36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FROM A </a:t>
            </a:r>
            <a:br>
              <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br>
            <a:r>
              <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HEALTH PLAN INVESTIGATION</a:t>
            </a:r>
            <a:br>
              <a:rPr lang="en-US" sz="36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br>
            <a:br>
              <a:rPr lang="en-US" sz="4000" dirty="0">
                <a:latin typeface="Adobe Gothic Std B" pitchFamily="34" charset="-128"/>
                <a:ea typeface="Adobe Gothic Std B" pitchFamily="34" charset="-128"/>
              </a:rPr>
            </a:br>
            <a:br>
              <a:rPr lang="en-US" sz="4000" dirty="0"/>
            </a:br>
            <a:br>
              <a:rPr lang="en-US" dirty="0">
                <a:effectLst>
                  <a:outerShdw blurRad="38100" dist="38100" dir="2700000" algn="tl">
                    <a:srgbClr val="FFFFFF"/>
                  </a:outerShdw>
                </a:effectLst>
              </a:rPr>
            </a:br>
            <a:endParaRPr lang="en-US" sz="2400" dirty="0"/>
          </a:p>
        </p:txBody>
      </p:sp>
      <p:sp>
        <p:nvSpPr>
          <p:cNvPr id="2051" name="Line 8">
            <a:extLst>
              <a:ext uri="{C183D7F6-B498-43B3-948B-1728B52AA6E4}">
                <adec:decorative xmlns:adec="http://schemas.microsoft.com/office/drawing/2017/decorative" val="1"/>
              </a:ext>
            </a:extLst>
          </p:cNvPr>
          <p:cNvSpPr>
            <a:spLocks noChangeShapeType="1"/>
          </p:cNvSpPr>
          <p:nvPr/>
        </p:nvSpPr>
        <p:spPr bwMode="auto">
          <a:xfrm>
            <a:off x="304800" y="914400"/>
            <a:ext cx="87630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2" name="Line 8">
            <a:extLst>
              <a:ext uri="{C183D7F6-B498-43B3-948B-1728B52AA6E4}">
                <adec:decorative xmlns:adec="http://schemas.microsoft.com/office/drawing/2017/decorative" val="1"/>
              </a:ext>
            </a:extLst>
          </p:cNvPr>
          <p:cNvSpPr>
            <a:spLocks noChangeShapeType="1"/>
          </p:cNvSpPr>
          <p:nvPr/>
        </p:nvSpPr>
        <p:spPr bwMode="auto">
          <a:xfrm>
            <a:off x="2514600" y="4114800"/>
            <a:ext cx="64770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Rectangle 5"/>
          <p:cNvSpPr>
            <a:spLocks noGrp="1" noChangeArrowheads="1"/>
          </p:cNvSpPr>
          <p:nvPr>
            <p:ph type="subTitle" idx="1"/>
          </p:nvPr>
        </p:nvSpPr>
        <p:spPr>
          <a:xfrm>
            <a:off x="5105400" y="5715000"/>
            <a:ext cx="2807942" cy="914400"/>
          </a:xfrm>
        </p:spPr>
        <p:txBody>
          <a:bodyPr>
            <a:normAutofit/>
          </a:bodyPr>
          <a:lstStyle/>
          <a:p>
            <a:pPr algn="l" eaLnBrk="1" hangingPunct="1"/>
            <a:r>
              <a:rPr lang="en-US" altLang="en-US" sz="1200" dirty="0">
                <a:ln w="6350">
                  <a:solidFill>
                    <a:schemeClr val="accent1">
                      <a:shade val="43000"/>
                    </a:schemeClr>
                  </a:solidFill>
                </a:ln>
                <a:solidFill>
                  <a:schemeClr val="bg2">
                    <a:lumMod val="10000"/>
                    <a:lumOff val="90000"/>
                  </a:schemeClr>
                </a:solidFill>
                <a:effectLst>
                  <a:outerShdw blurRad="26000" dist="26000" dir="14500000" algn="tl" rotWithShape="0">
                    <a:srgbClr val="000000">
                      <a:alpha val="40000"/>
                    </a:srgbClr>
                  </a:outerShdw>
                </a:effectLst>
                <a:latin typeface="Adobe Gothic Std B" pitchFamily="34" charset="-128"/>
                <a:ea typeface="Adobe Gothic Std B" pitchFamily="34" charset="-128"/>
                <a:cs typeface="+mj-cs"/>
              </a:rPr>
              <a:t>United States Department of Labor</a:t>
            </a:r>
          </a:p>
          <a:p>
            <a:pPr algn="l" eaLnBrk="1" hangingPunct="1"/>
            <a:r>
              <a:rPr lang="en-US" altLang="en-US" sz="1200" dirty="0">
                <a:ln w="6350">
                  <a:solidFill>
                    <a:schemeClr val="accent1">
                      <a:shade val="43000"/>
                    </a:schemeClr>
                  </a:solidFill>
                </a:ln>
                <a:solidFill>
                  <a:schemeClr val="bg2">
                    <a:lumMod val="10000"/>
                    <a:lumOff val="90000"/>
                  </a:schemeClr>
                </a:solidFill>
                <a:effectLst>
                  <a:outerShdw blurRad="26000" dist="26000" dir="14500000" algn="tl" rotWithShape="0">
                    <a:srgbClr val="000000">
                      <a:alpha val="40000"/>
                    </a:srgbClr>
                  </a:outerShdw>
                </a:effectLst>
                <a:latin typeface="Adobe Gothic Std B" pitchFamily="34" charset="-128"/>
                <a:ea typeface="Adobe Gothic Std B" pitchFamily="34" charset="-128"/>
                <a:cs typeface="+mj-cs"/>
              </a:rPr>
              <a:t>Employee Benefits Security Administration</a:t>
            </a:r>
          </a:p>
        </p:txBody>
      </p:sp>
      <p:pic>
        <p:nvPicPr>
          <p:cNvPr id="7" name="Picture 6" descr="United States Department of Labor sea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5742" y="5486400"/>
            <a:ext cx="837166" cy="8382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p:txBody>
          <a:bodyPr/>
          <a:lstStyle/>
          <a:p>
            <a:r>
              <a:rPr lang="en-US" dirty="0"/>
              <a:t>Disclaimer</a:t>
            </a:r>
          </a:p>
        </p:txBody>
      </p:sp>
      <p:sp>
        <p:nvSpPr>
          <p:cNvPr id="4" name="Line 19">
            <a:extLst>
              <a:ext uri="{C183D7F6-B498-43B3-948B-1728B52AA6E4}">
                <adec:decorative xmlns:adec="http://schemas.microsoft.com/office/drawing/2017/decorative" val="1"/>
              </a:ext>
            </a:extLst>
          </p:cNvPr>
          <p:cNvSpPr>
            <a:spLocks noChangeShapeType="1"/>
          </p:cNvSpPr>
          <p:nvPr/>
        </p:nvSpPr>
        <p:spPr bwMode="auto">
          <a:xfrm>
            <a:off x="990600" y="13716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Text Box 4"/>
          <p:cNvSpPr txBox="1">
            <a:spLocks noChangeArrowheads="1"/>
          </p:cNvSpPr>
          <p:nvPr/>
        </p:nvSpPr>
        <p:spPr bwMode="auto">
          <a:xfrm>
            <a:off x="1638300" y="2057400"/>
            <a:ext cx="6858000" cy="1692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defRPr>
            </a:lvl9pPr>
          </a:lstStyle>
          <a:p>
            <a:pPr eaLnBrk="1" hangingPunct="1">
              <a:spcBef>
                <a:spcPts val="0"/>
              </a:spcBef>
              <a:buClr>
                <a:schemeClr val="accent2"/>
              </a:buClr>
              <a:buSzPct val="80000"/>
              <a:buFont typeface="Wingdings" pitchFamily="2" charset="2"/>
              <a:buNone/>
            </a:pPr>
            <a:r>
              <a:rPr lang="en-US" altLang="en-US" sz="2600" dirty="0">
                <a:solidFill>
                  <a:schemeClr val="tx1"/>
                </a:solidFill>
                <a:latin typeface="+mn-lt"/>
              </a:rPr>
              <a:t>This presentation may contain opinions of the presenter that may not comport with the official views of the U.S. Department of Labor and is meant for educational purposes only.</a:t>
            </a:r>
          </a:p>
        </p:txBody>
      </p:sp>
    </p:spTree>
    <p:extLst>
      <p:ext uri="{BB962C8B-B14F-4D97-AF65-F5344CB8AC3E}">
        <p14:creationId xmlns:p14="http://schemas.microsoft.com/office/powerpoint/2010/main" val="3959946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C183D7F6-B498-43B3-948B-1728B52AA6E4}">
                <adec:decorative xmlns:adec="http://schemas.microsoft.com/office/drawing/2017/decorative" val="0"/>
              </a:ext>
            </a:extLst>
          </p:cNvPr>
          <p:cNvSpPr>
            <a:spLocks noGrp="1"/>
          </p:cNvSpPr>
          <p:nvPr>
            <p:ph type="title" idx="4294967295"/>
          </p:nvPr>
        </p:nvSpPr>
        <p:spPr/>
        <p:txBody>
          <a:bodyPr/>
          <a:lstStyle/>
          <a:p>
            <a:r>
              <a:rPr lang="en-US" dirty="0"/>
              <a:t>Outline of Presentation</a:t>
            </a:r>
          </a:p>
        </p:txBody>
      </p:sp>
      <p:sp>
        <p:nvSpPr>
          <p:cNvPr id="2" name="Line 19">
            <a:extLst>
              <a:ext uri="{C183D7F6-B498-43B3-948B-1728B52AA6E4}">
                <adec:decorative xmlns:adec="http://schemas.microsoft.com/office/drawing/2017/decorative" val="1"/>
              </a:ext>
            </a:extLst>
          </p:cNvPr>
          <p:cNvSpPr>
            <a:spLocks noChangeShapeType="1"/>
          </p:cNvSpPr>
          <p:nvPr/>
        </p:nvSpPr>
        <p:spPr bwMode="auto">
          <a:xfrm>
            <a:off x="990600" y="13716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Rectangle 3"/>
          <p:cNvSpPr txBox="1">
            <a:spLocks noChangeArrowheads="1"/>
          </p:cNvSpPr>
          <p:nvPr/>
        </p:nvSpPr>
        <p:spPr>
          <a:xfrm>
            <a:off x="1219200" y="1959008"/>
            <a:ext cx="7315200" cy="4572000"/>
          </a:xfrm>
          <a:prstGeom prst="rect">
            <a:avLst/>
          </a:prstGeom>
        </p:spPr>
        <p:txBody>
          <a:bodyPr>
            <a:normAutofit fontScale="70000" lnSpcReduction="20000"/>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fontAlgn="auto">
              <a:spcAft>
                <a:spcPts val="0"/>
              </a:spcAft>
              <a:buFont typeface="Wingdings" pitchFamily="2" charset="2"/>
              <a:buChar char="§"/>
            </a:pPr>
            <a:r>
              <a:rPr lang="en-US" altLang="en-US" dirty="0">
                <a:solidFill>
                  <a:schemeClr val="tx2">
                    <a:lumMod val="25000"/>
                  </a:schemeClr>
                </a:solidFill>
              </a:rPr>
              <a:t>ERISA and fiduciary responsibility</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Types of investigations</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Health Enforcement Initiatives Project</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EBSA investigation process</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Correction &amp; VFCP</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Retirement Plans and fiduciary responsibility</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r>
              <a:rPr lang="en-US" altLang="en-US" dirty="0">
                <a:solidFill>
                  <a:schemeClr val="tx2">
                    <a:lumMod val="25000"/>
                  </a:schemeClr>
                </a:solidFill>
              </a:rPr>
              <a:t>Compliance assistance and other resources</a:t>
            </a:r>
          </a:p>
          <a:p>
            <a:pPr fontAlgn="auto">
              <a:spcAft>
                <a:spcPts val="0"/>
              </a:spcAft>
              <a:buFont typeface="Wingdings" pitchFamily="2" charset="2"/>
              <a:buChar char="§"/>
            </a:pPr>
            <a:endParaRPr lang="en-US" altLang="en-US" dirty="0">
              <a:solidFill>
                <a:schemeClr val="tx2">
                  <a:lumMod val="25000"/>
                </a:schemeClr>
              </a:solidFill>
            </a:endParaRPr>
          </a:p>
          <a:p>
            <a:pPr fontAlgn="auto">
              <a:spcAft>
                <a:spcPts val="0"/>
              </a:spcAft>
              <a:buFont typeface="Wingdings" pitchFamily="2" charset="2"/>
              <a:buChar char="§"/>
            </a:pPr>
            <a:endParaRPr lang="en-US" altLang="en-US" dirty="0"/>
          </a:p>
          <a:p>
            <a:pPr fontAlgn="auto">
              <a:spcAft>
                <a:spcPts val="0"/>
              </a:spcAft>
              <a:buFont typeface="Wingdings" pitchFamily="2" charset="2"/>
              <a:buChar char="§"/>
            </a:pPr>
            <a:endParaRPr lang="en-US" altLang="en-US" dirty="0"/>
          </a:p>
          <a:p>
            <a:pPr fontAlgn="auto">
              <a:spcAft>
                <a:spcPts val="0"/>
              </a:spcAft>
              <a:buFont typeface="Wingdings" pitchFamily="2" charset="2"/>
              <a:buChar char="§"/>
            </a:pPr>
            <a:endParaRPr lang="en-US" altLang="en-US" dirty="0"/>
          </a:p>
          <a:p>
            <a:pPr fontAlgn="auto">
              <a:spcAft>
                <a:spcPts val="0"/>
              </a:spcAft>
              <a:buFont typeface="Wingdings" pitchFamily="2" charset="2"/>
              <a:buChar char="§"/>
            </a:pPr>
            <a:endParaRPr lang="en-US" altLang="en-US" sz="2200" dirty="0"/>
          </a:p>
          <a:p>
            <a:pPr lvl="1" fontAlgn="auto">
              <a:spcAft>
                <a:spcPts val="0"/>
              </a:spcAft>
              <a:buFont typeface="Wingdings" pitchFamily="2" charset="2"/>
              <a:buNone/>
            </a:pPr>
            <a:endParaRPr lang="en-US" altLang="en-US" dirty="0"/>
          </a:p>
        </p:txBody>
      </p:sp>
    </p:spTree>
    <p:extLst>
      <p:ext uri="{BB962C8B-B14F-4D97-AF65-F5344CB8AC3E}">
        <p14:creationId xmlns:p14="http://schemas.microsoft.com/office/powerpoint/2010/main" val="3220790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6497407-EA40-8F88-C5FB-B11A4034071C}"/>
              </a:ext>
            </a:extLst>
          </p:cNvPr>
          <p:cNvSpPr>
            <a:spLocks noGrp="1"/>
          </p:cNvSpPr>
          <p:nvPr>
            <p:ph type="title"/>
          </p:nvPr>
        </p:nvSpPr>
        <p:spPr/>
        <p:txBody>
          <a:bodyPr/>
          <a:lstStyle/>
          <a:p>
            <a:r>
              <a:rPr lang="en-US" altLang="en-US"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General Organization Overview</a:t>
            </a:r>
            <a:br>
              <a:rPr lang="en-US" altLang="en-US"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br>
            <a:endParaRPr lang="en-US" dirty="0"/>
          </a:p>
        </p:txBody>
      </p:sp>
      <p:sp>
        <p:nvSpPr>
          <p:cNvPr id="5" name="Title 1"/>
          <p:cNvSpPr txBox="1">
            <a:spLocks/>
          </p:cNvSpPr>
          <p:nvPr/>
        </p:nvSpPr>
        <p:spPr>
          <a:xfrm>
            <a:off x="3810000" y="4030108"/>
            <a:ext cx="5181600" cy="1894362"/>
          </a:xfrm>
          <a:prstGeom prst="rect">
            <a:avLst/>
          </a:prstGeom>
        </p:spPr>
        <p:txBody>
          <a:bodyPr vert="horz" anchor="ctr">
            <a:normAutofit/>
          </a:bodyPr>
          <a:lstStyle>
            <a:lvl1pPr marL="0" algn="l" rtl="0" eaLnBrk="1" latinLnBrk="0" hangingPunct="1">
              <a:spcBef>
                <a:spcPct val="0"/>
              </a:spcBef>
              <a:buNone/>
              <a:defRPr kumimoji="0" sz="3600" b="1" kern="1200" cap="none" baseline="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800" b="1" i="0" u="none" strike="noStrike" kern="1200" cap="none" spc="0" normalizeH="0" baseline="0" noProof="0" dirty="0">
                <a:ln w="6350">
                  <a:solidFill>
                    <a:schemeClr val="accent1">
                      <a:shade val="43000"/>
                    </a:schemeClr>
                  </a:solidFill>
                </a:ln>
                <a:solidFill>
                  <a:schemeClr val="bg2">
                    <a:lumMod val="10000"/>
                    <a:lumOff val="90000"/>
                  </a:schemeClr>
                </a:solidFill>
                <a:effectLst>
                  <a:outerShdw blurRad="26000" dist="26000" dir="14500000" algn="tl" rotWithShape="0">
                    <a:srgbClr val="000000">
                      <a:alpha val="40000"/>
                    </a:srgbClr>
                  </a:outerShdw>
                </a:effectLst>
                <a:uLnTx/>
                <a:uFillTx/>
                <a:latin typeface="Adobe Gothic Std B" pitchFamily="34" charset="-128"/>
                <a:ea typeface="Adobe Gothic Std B" pitchFamily="34" charset="-128"/>
                <a:cs typeface="+mj-cs"/>
              </a:rPr>
              <a:t>The Employee Benefits Security Administration (EBSA)</a:t>
            </a:r>
            <a:br>
              <a:rPr kumimoji="0" lang="en-US" altLang="en-US" sz="2800" b="1" i="0" u="none" strike="noStrike" kern="1200" cap="none" spc="0" normalizeH="0" baseline="0" noProof="0" dirty="0">
                <a:ln w="6350">
                  <a:solidFill>
                    <a:schemeClr val="accent1">
                      <a:shade val="43000"/>
                    </a:schemeClr>
                  </a:solidFill>
                </a:ln>
                <a:solidFill>
                  <a:schemeClr val="bg2">
                    <a:lumMod val="10000"/>
                    <a:lumOff val="90000"/>
                  </a:schemeClr>
                </a:solidFill>
                <a:effectLst>
                  <a:outerShdw blurRad="26000" dist="26000" dir="14500000" algn="tl" rotWithShape="0">
                    <a:srgbClr val="000000">
                      <a:alpha val="40000"/>
                    </a:srgbClr>
                  </a:outerShdw>
                </a:effectLst>
                <a:uLnTx/>
                <a:uFillTx/>
                <a:latin typeface="Adobe Gothic Std B" pitchFamily="34" charset="-128"/>
                <a:ea typeface="Adobe Gothic Std B" pitchFamily="34" charset="-128"/>
                <a:cs typeface="+mj-cs"/>
              </a:rPr>
            </a:br>
            <a:endParaRPr kumimoji="0" lang="en-US" sz="2800" b="1" i="0" u="none" strike="noStrike" kern="1200" cap="none" spc="0" normalizeH="0" baseline="0" noProof="0" dirty="0">
              <a:ln w="6350">
                <a:solidFill>
                  <a:schemeClr val="accent1">
                    <a:shade val="43000"/>
                  </a:schemeClr>
                </a:solidFill>
              </a:ln>
              <a:solidFill>
                <a:schemeClr val="bg2">
                  <a:lumMod val="10000"/>
                  <a:lumOff val="90000"/>
                </a:schemeClr>
              </a:solidFill>
              <a:effectLst>
                <a:outerShdw blurRad="26000" dist="26000" dir="14500000" algn="tl" rotWithShape="0">
                  <a:srgbClr val="000000">
                    <a:alpha val="40000"/>
                  </a:srgbClr>
                </a:outerShdw>
              </a:effectLst>
              <a:uLnTx/>
              <a:uFillTx/>
              <a:latin typeface="Adobe Gothic Std B" pitchFamily="34" charset="-128"/>
              <a:ea typeface="Adobe Gothic Std B" pitchFamily="34" charset="-128"/>
              <a:cs typeface="+mj-cs"/>
            </a:endParaRPr>
          </a:p>
        </p:txBody>
      </p:sp>
    </p:spTree>
    <p:extLst>
      <p:ext uri="{BB962C8B-B14F-4D97-AF65-F5344CB8AC3E}">
        <p14:creationId xmlns:p14="http://schemas.microsoft.com/office/powerpoint/2010/main" val="448580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3400" y="739775"/>
            <a:ext cx="6096000" cy="1470025"/>
          </a:xfrm>
          <a:prstGeom prst="rect">
            <a:avLst/>
          </a:prstGeom>
        </p:spPr>
        <p:txBody>
          <a:bodyPr vert="horz" anchor="ctr">
            <a:noAutofit/>
          </a:bodyPr>
          <a:lstStyle>
            <a:lvl1pPr marL="0" algn="l" rtl="0" eaLnBrk="1" latinLnBrk="0" hangingPunct="1">
              <a:spcBef>
                <a:spcPct val="0"/>
              </a:spcBef>
              <a:buNone/>
              <a:defRPr kumimoji="0" sz="3600" b="1" kern="1200" cap="none" baseline="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a:lstStyle>
          <a:p>
            <a:pPr fontAlgn="auto">
              <a:lnSpc>
                <a:spcPct val="80000"/>
              </a:lnSpc>
              <a:spcBef>
                <a:spcPct val="20000"/>
              </a:spcBef>
              <a:spcAft>
                <a:spcPts val="0"/>
              </a:spcAft>
              <a:buClr>
                <a:schemeClr val="accent1"/>
              </a:buClr>
              <a:buSzPct val="80000"/>
            </a:pPr>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ERISA Basics for Group Health Plans</a:t>
            </a:r>
            <a:b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br>
            <a:endPar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
        <p:nvSpPr>
          <p:cNvPr id="2" name="Title 1" hidden="1"/>
          <p:cNvSpPr>
            <a:spLocks noGrp="1"/>
          </p:cNvSpPr>
          <p:nvPr>
            <p:ph type="title"/>
          </p:nvPr>
        </p:nvSpPr>
        <p:spPr/>
        <p:txBody>
          <a:bodyPr/>
          <a:lstStyle/>
          <a:p>
            <a:r>
              <a:rPr lang="en-US" dirty="0"/>
              <a:t>ERISA Basics</a:t>
            </a:r>
            <a:r>
              <a:rPr lang="en-US" baseline="0" dirty="0"/>
              <a:t> for Group Health Plans</a:t>
            </a:r>
            <a:endParaRPr lang="en-US" dirty="0"/>
          </a:p>
        </p:txBody>
      </p:sp>
    </p:spTree>
    <p:extLst>
      <p:ext uri="{BB962C8B-B14F-4D97-AF65-F5344CB8AC3E}">
        <p14:creationId xmlns:p14="http://schemas.microsoft.com/office/powerpoint/2010/main" val="3252777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990600" y="152400"/>
            <a:ext cx="8153400" cy="838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Employee Retirement Income Security Act (ERISA)</a:t>
            </a:r>
          </a:p>
        </p:txBody>
      </p:sp>
      <p:sp>
        <p:nvSpPr>
          <p:cNvPr id="4"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3" name="Content Placeholder 1" descr="ERISA breakdown"/>
          <p:cNvGraphicFramePr>
            <a:graphicFrameLocks/>
          </p:cNvGraphicFramePr>
          <p:nvPr>
            <p:extLst>
              <p:ext uri="{D42A27DB-BD31-4B8C-83A1-F6EECF244321}">
                <p14:modId xmlns:p14="http://schemas.microsoft.com/office/powerpoint/2010/main" val="3270004188"/>
              </p:ext>
            </p:extLst>
          </p:nvPr>
        </p:nvGraphicFramePr>
        <p:xfrm>
          <a:off x="1371600" y="1752600"/>
          <a:ext cx="7391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0045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descr="A Few Basic Things a Group Health Plan Must Have"/>
          <p:cNvGraphicFramePr>
            <a:graphicFrameLocks/>
          </p:cNvGraphicFramePr>
          <p:nvPr>
            <p:extLst>
              <p:ext uri="{D42A27DB-BD31-4B8C-83A1-F6EECF244321}">
                <p14:modId xmlns:p14="http://schemas.microsoft.com/office/powerpoint/2010/main" val="2526384710"/>
              </p:ext>
            </p:extLst>
          </p:nvPr>
        </p:nvGraphicFramePr>
        <p:xfrm>
          <a:off x="1219200" y="304800"/>
          <a:ext cx="7772400"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hidden="1"/>
          <p:cNvSpPr>
            <a:spLocks noGrp="1"/>
          </p:cNvSpPr>
          <p:nvPr>
            <p:ph type="title" idx="4294967295"/>
          </p:nvPr>
        </p:nvSpPr>
        <p:spPr/>
        <p:txBody>
          <a:bodyPr>
            <a:normAutofit fontScale="90000"/>
          </a:bodyPr>
          <a:lstStyle/>
          <a:p>
            <a:r>
              <a:rPr lang="en-US" dirty="0"/>
              <a:t>A Few Basic Things a Group Health Plan Must Have</a:t>
            </a:r>
          </a:p>
        </p:txBody>
      </p:sp>
    </p:spTree>
    <p:extLst>
      <p:ext uri="{BB962C8B-B14F-4D97-AF65-F5344CB8AC3E}">
        <p14:creationId xmlns:p14="http://schemas.microsoft.com/office/powerpoint/2010/main" val="2686933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086568" y="533400"/>
            <a:ext cx="7676431"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Regulation of Group Health Plans</a:t>
            </a:r>
          </a:p>
        </p:txBody>
      </p:sp>
      <p:sp>
        <p:nvSpPr>
          <p:cNvPr id="6"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3" name="Content Placeholder 1" descr="Regulation of Group Health Plans breakdown"/>
          <p:cNvGraphicFramePr>
            <a:graphicFrameLocks/>
          </p:cNvGraphicFramePr>
          <p:nvPr>
            <p:extLst>
              <p:ext uri="{D42A27DB-BD31-4B8C-83A1-F6EECF244321}">
                <p14:modId xmlns:p14="http://schemas.microsoft.com/office/powerpoint/2010/main" val="1929006257"/>
              </p:ext>
            </p:extLst>
          </p:nvPr>
        </p:nvGraphicFramePr>
        <p:xfrm>
          <a:off x="1219200" y="1781175"/>
          <a:ext cx="7620000" cy="5229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475672" y="3443993"/>
            <a:ext cx="1086928" cy="923330"/>
          </a:xfrm>
          <a:prstGeom prst="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algn="ctr"/>
            <a:r>
              <a:rPr lang="en-US" sz="1800" dirty="0">
                <a:effectLst>
                  <a:outerShdw blurRad="38100" dist="38100" dir="2700000" algn="tl">
                    <a:srgbClr val="000000">
                      <a:alpha val="43137"/>
                    </a:srgbClr>
                  </a:outerShdw>
                </a:effectLst>
                <a:latin typeface="+mj-lt"/>
              </a:rPr>
              <a:t>GROUP HEALTH PLAN</a:t>
            </a:r>
          </a:p>
        </p:txBody>
      </p:sp>
    </p:spTree>
    <p:extLst>
      <p:ext uri="{BB962C8B-B14F-4D97-AF65-F5344CB8AC3E}">
        <p14:creationId xmlns:p14="http://schemas.microsoft.com/office/powerpoint/2010/main" val="3153456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533400"/>
            <a:ext cx="64008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Health Laws Included in ERISA Part 7</a:t>
            </a:r>
          </a:p>
        </p:txBody>
      </p:sp>
      <p:graphicFrame>
        <p:nvGraphicFramePr>
          <p:cNvPr id="3" name="Content Placeholder 1" descr="List of Health Laws Included in ERISA Part 7"/>
          <p:cNvGraphicFramePr>
            <a:graphicFrameLocks/>
          </p:cNvGraphicFramePr>
          <p:nvPr>
            <p:extLst>
              <p:ext uri="{D42A27DB-BD31-4B8C-83A1-F6EECF244321}">
                <p14:modId xmlns:p14="http://schemas.microsoft.com/office/powerpoint/2010/main" val="1352896259"/>
              </p:ext>
            </p:extLst>
          </p:nvPr>
        </p:nvGraphicFramePr>
        <p:xfrm>
          <a:off x="1143000" y="1858962"/>
          <a:ext cx="7848600" cy="46180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2676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219200" y="533400"/>
            <a:ext cx="8229600" cy="69951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Enforcement and Jurisdiction</a:t>
            </a:r>
            <a:b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br>
            <a:endPar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endParaRP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4" name="Diagram 3" descr="Enforcement and Jurisdiction breakdown"/>
          <p:cNvGraphicFramePr/>
          <p:nvPr>
            <p:extLst>
              <p:ext uri="{D42A27DB-BD31-4B8C-83A1-F6EECF244321}">
                <p14:modId xmlns:p14="http://schemas.microsoft.com/office/powerpoint/2010/main" val="736230207"/>
              </p:ext>
            </p:extLst>
          </p:nvPr>
        </p:nvGraphicFramePr>
        <p:xfrm>
          <a:off x="1409700" y="1828800"/>
          <a:ext cx="7239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890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533400"/>
            <a:ext cx="7620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Enforcement and Jurisdiction</a:t>
            </a: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Rectangle 3"/>
          <p:cNvSpPr txBox="1">
            <a:spLocks noChangeArrowheads="1"/>
          </p:cNvSpPr>
          <p:nvPr/>
        </p:nvSpPr>
        <p:spPr>
          <a:xfrm>
            <a:off x="1255643" y="1984248"/>
            <a:ext cx="6973957" cy="4873752"/>
          </a:xfrm>
          <a:prstGeom prst="rect">
            <a:avLst/>
          </a:prstGeom>
        </p:spPr>
        <p:txBody>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0" indent="0" fontAlgn="auto">
              <a:spcAft>
                <a:spcPts val="0"/>
              </a:spcAft>
              <a:buFont typeface="Wingdings 2"/>
              <a:buNone/>
            </a:pPr>
            <a:r>
              <a:rPr lang="en-US" b="1" dirty="0">
                <a:solidFill>
                  <a:schemeClr val="tx1">
                    <a:lumMod val="90000"/>
                    <a:lumOff val="10000"/>
                  </a:schemeClr>
                </a:solidFill>
                <a:effectLst>
                  <a:outerShdw blurRad="38100" dist="38100" dir="2700000" algn="tl">
                    <a:srgbClr val="000000">
                      <a:alpha val="43137"/>
                    </a:srgbClr>
                  </a:outerShdw>
                </a:effectLst>
              </a:rPr>
              <a:t>Department of Labor’s Enforcement Role</a:t>
            </a:r>
          </a:p>
          <a:p>
            <a:pPr marL="576262" lvl="1" indent="-342900" fontAlgn="auto">
              <a:spcAft>
                <a:spcPts val="0"/>
              </a:spcAft>
              <a:buFont typeface="Arial" panose="020B0604020202020204" pitchFamily="34" charset="0"/>
              <a:buChar char="•"/>
            </a:pPr>
            <a:r>
              <a:rPr lang="en-US" dirty="0">
                <a:solidFill>
                  <a:srgbClr val="002060"/>
                </a:solidFill>
              </a:rPr>
              <a:t>DOL is responsible for enforcing the requirements of Title I of ERISA with respect to employment-based group health plans</a:t>
            </a:r>
          </a:p>
        </p:txBody>
      </p:sp>
    </p:spTree>
    <p:extLst>
      <p:ext uri="{BB962C8B-B14F-4D97-AF65-F5344CB8AC3E}">
        <p14:creationId xmlns:p14="http://schemas.microsoft.com/office/powerpoint/2010/main" val="3045408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533400"/>
            <a:ext cx="7620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Enforcement and Jurisdiction      </a:t>
            </a:r>
          </a:p>
        </p:txBody>
      </p:sp>
      <p:sp>
        <p:nvSpPr>
          <p:cNvPr id="5" name="Line 8" descr="Decorative"/>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Rectangle 3"/>
          <p:cNvSpPr txBox="1">
            <a:spLocks noChangeArrowheads="1"/>
          </p:cNvSpPr>
          <p:nvPr/>
        </p:nvSpPr>
        <p:spPr>
          <a:xfrm>
            <a:off x="1262270" y="1828800"/>
            <a:ext cx="7467600" cy="4343400"/>
          </a:xfrm>
          <a:prstGeom prst="rect">
            <a:avLst/>
          </a:prstGeom>
        </p:spPr>
        <p:txBody>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0" indent="0" fontAlgn="auto">
              <a:spcAft>
                <a:spcPts val="0"/>
              </a:spcAft>
              <a:buNone/>
            </a:pPr>
            <a:r>
              <a:rPr lang="en-US" b="1" dirty="0">
                <a:solidFill>
                  <a:schemeClr val="tx1">
                    <a:lumMod val="90000"/>
                    <a:lumOff val="10000"/>
                  </a:schemeClr>
                </a:solidFill>
                <a:effectLst>
                  <a:outerShdw blurRad="38100" dist="38100" dir="2700000" algn="tl">
                    <a:srgbClr val="000000">
                      <a:alpha val="43137"/>
                    </a:srgbClr>
                  </a:outerShdw>
                </a:effectLst>
              </a:rPr>
              <a:t>Role of the States</a:t>
            </a:r>
          </a:p>
          <a:p>
            <a:pPr marL="576262" lvl="1" indent="-342900" fontAlgn="auto">
              <a:spcAft>
                <a:spcPts val="0"/>
              </a:spcAft>
              <a:buFont typeface="Arial" panose="020B0604020202020204" pitchFamily="34" charset="0"/>
              <a:buChar char="•"/>
            </a:pPr>
            <a:r>
              <a:rPr lang="en-US" sz="2400" dirty="0">
                <a:solidFill>
                  <a:srgbClr val="002060"/>
                </a:solidFill>
              </a:rPr>
              <a:t>States have direct jurisdiction over health insurance issuers that sell products in their state.</a:t>
            </a:r>
          </a:p>
          <a:p>
            <a:pPr marL="576262" lvl="1" indent="-342900" fontAlgn="auto">
              <a:spcAft>
                <a:spcPts val="0"/>
              </a:spcAft>
              <a:buFont typeface="Arial" panose="020B0604020202020204" pitchFamily="34" charset="0"/>
              <a:buChar char="•"/>
            </a:pPr>
            <a:endParaRPr lang="en-US" sz="2400" dirty="0">
              <a:solidFill>
                <a:srgbClr val="002060"/>
              </a:solidFill>
            </a:endParaRPr>
          </a:p>
          <a:p>
            <a:pPr marL="576262" lvl="1" indent="-342900" fontAlgn="auto">
              <a:spcAft>
                <a:spcPts val="0"/>
              </a:spcAft>
              <a:buFont typeface="Arial" panose="020B0604020202020204" pitchFamily="34" charset="0"/>
              <a:buChar char="•"/>
            </a:pPr>
            <a:r>
              <a:rPr lang="en-US" sz="2400" dirty="0">
                <a:solidFill>
                  <a:srgbClr val="002060"/>
                </a:solidFill>
              </a:rPr>
              <a:t>Group health plans frequently purchase health insurance products from licensed health insurance issuers.  Generally, these products are reviewed for compliance by the state insurance department; however, not all issuer’s products undergo market conduct exams.</a:t>
            </a:r>
          </a:p>
          <a:p>
            <a:pPr marL="342900" indent="-342900" fontAlgn="auto">
              <a:lnSpc>
                <a:spcPct val="90000"/>
              </a:lnSpc>
              <a:spcAft>
                <a:spcPts val="0"/>
              </a:spcAft>
              <a:buFont typeface="Arial" panose="020B0604020202020204" pitchFamily="34" charset="0"/>
              <a:buChar char="•"/>
            </a:pPr>
            <a:endParaRPr lang="en-US" sz="2400" dirty="0"/>
          </a:p>
          <a:p>
            <a:pPr marL="0" indent="0" fontAlgn="auto">
              <a:lnSpc>
                <a:spcPct val="90000"/>
              </a:lnSpc>
              <a:spcAft>
                <a:spcPts val="0"/>
              </a:spcAft>
              <a:buFont typeface="Wingdings 2"/>
              <a:buNone/>
            </a:pPr>
            <a:endParaRPr lang="en-US" sz="2800" dirty="0"/>
          </a:p>
        </p:txBody>
      </p:sp>
      <p:sp>
        <p:nvSpPr>
          <p:cNvPr id="4" name="Slide Number Placeholder 1"/>
          <p:cNvSpPr>
            <a:spLocks noGrp="1"/>
          </p:cNvSpPr>
          <p:nvPr>
            <p:ph type="sldNum" sz="quarter" idx="12"/>
          </p:nvPr>
        </p:nvSpPr>
        <p:spPr>
          <a:xfrm>
            <a:off x="7970520" y="6800283"/>
            <a:ext cx="502920" cy="301752"/>
          </a:xfrm>
        </p:spPr>
        <p:txBody>
          <a:bodyPr/>
          <a:lstStyle/>
          <a:p>
            <a:pPr>
              <a:defRPr/>
            </a:pPr>
            <a:fld id="{67595DEE-5D5E-4B5B-B5AB-889D2B1C0FF7}" type="slidenum">
              <a:rPr lang="en-US" altLang="en-US" smtClean="0"/>
              <a:pPr>
                <a:defRPr/>
              </a:pPr>
              <a:t>12</a:t>
            </a:fld>
            <a:endParaRPr lang="en-US" altLang="en-US"/>
          </a:p>
        </p:txBody>
      </p:sp>
    </p:spTree>
    <p:extLst>
      <p:ext uri="{BB962C8B-B14F-4D97-AF65-F5344CB8AC3E}">
        <p14:creationId xmlns:p14="http://schemas.microsoft.com/office/powerpoint/2010/main" val="3519841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Rectangle 3"/>
          <p:cNvSpPr txBox="1">
            <a:spLocks noGrp="1" noChangeArrowheads="1"/>
          </p:cNvSpPr>
          <p:nvPr>
            <p:ph type="title" idx="4294967295"/>
          </p:nvPr>
        </p:nvSpPr>
        <p:spPr>
          <a:xfrm>
            <a:off x="1447800" y="1676400"/>
            <a:ext cx="7391400" cy="495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0" marR="0" lvl="0" indent="0" algn="l" defTabSz="914400" rtl="0" eaLnBrk="1" fontAlgn="auto" latinLnBrk="0" hangingPunct="1">
              <a:lnSpc>
                <a:spcPct val="120000"/>
              </a:lnSpc>
              <a:spcBef>
                <a:spcPts val="600"/>
              </a:spcBef>
              <a:spcAft>
                <a:spcPts val="0"/>
              </a:spcAft>
              <a:buClr>
                <a:schemeClr val="accent1"/>
              </a:buClr>
              <a:buSzPct val="80000"/>
              <a:buFont typeface="Wingdings 2"/>
              <a:buNone/>
              <a:tabLst/>
              <a:defRPr/>
            </a:pPr>
            <a:r>
              <a:rPr kumimoji="0" lang="en-US" sz="2000" b="1" i="0" u="none" strike="noStrike" kern="1200" cap="none" spc="0" normalizeH="0" baseline="0" noProof="0" dirty="0">
                <a:ln>
                  <a:noFill/>
                </a:ln>
                <a:solidFill>
                  <a:schemeClr val="tx1">
                    <a:lumMod val="90000"/>
                    <a:lumOff val="10000"/>
                  </a:schemeClr>
                </a:solidFill>
                <a:effectLst>
                  <a:outerShdw blurRad="38100" dist="38100" dir="2700000" algn="tl">
                    <a:srgbClr val="000000">
                      <a:alpha val="43137"/>
                    </a:srgbClr>
                  </a:outerShdw>
                </a:effectLst>
                <a:uLnTx/>
                <a:uFillTx/>
                <a:latin typeface="+mn-lt"/>
                <a:ea typeface="+mn-ea"/>
                <a:cs typeface="+mn-cs"/>
              </a:rPr>
              <a:t>Department of Health and Human Service’s Role</a:t>
            </a:r>
          </a:p>
          <a:p>
            <a:pPr marL="576262" marR="0" lvl="1" indent="-342900" algn="l" defTabSz="914400" rtl="0" eaLnBrk="1" fontAlgn="auto" latinLnBrk="0" hangingPunct="1">
              <a:lnSpc>
                <a:spcPct val="110000"/>
              </a:lnSpc>
              <a:spcBef>
                <a:spcPts val="550"/>
              </a:spcBef>
              <a:spcAft>
                <a:spcPts val="0"/>
              </a:spcAft>
              <a:buClr>
                <a:schemeClr val="accent1"/>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mn-lt"/>
                <a:ea typeface="+mn-ea"/>
                <a:cs typeface="+mn-cs"/>
              </a:rPr>
              <a:t>Generally, the states enforce state laws that place requirements on issuers.  These provisions of these state laws must be at least as protective as ERISA part 7 and the Public Health Service Act (PHSA).</a:t>
            </a:r>
          </a:p>
          <a:p>
            <a:pPr marL="576262" marR="0" lvl="1" indent="-342900" algn="l" defTabSz="914400" rtl="0" eaLnBrk="1" fontAlgn="auto" latinLnBrk="0" hangingPunct="1">
              <a:lnSpc>
                <a:spcPct val="110000"/>
              </a:lnSpc>
              <a:spcBef>
                <a:spcPts val="550"/>
              </a:spcBef>
              <a:spcAft>
                <a:spcPts val="0"/>
              </a:spcAft>
              <a:buClr>
                <a:schemeClr val="accent1"/>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mn-lt"/>
              <a:ea typeface="+mn-ea"/>
              <a:cs typeface="+mn-cs"/>
            </a:endParaRPr>
          </a:p>
          <a:p>
            <a:pPr marL="576262" marR="0" lvl="1" indent="-342900" algn="l" defTabSz="914400" rtl="0" eaLnBrk="1" fontAlgn="auto" latinLnBrk="0" hangingPunct="1">
              <a:lnSpc>
                <a:spcPct val="110000"/>
              </a:lnSpc>
              <a:spcBef>
                <a:spcPts val="550"/>
              </a:spcBef>
              <a:spcAft>
                <a:spcPts val="0"/>
              </a:spcAft>
              <a:buClr>
                <a:schemeClr val="accent1"/>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mn-lt"/>
                <a:ea typeface="+mn-ea"/>
                <a:cs typeface="+mn-cs"/>
              </a:rPr>
              <a:t>However, if HHS determines that a state has failed to “substantially enforce” its parallel laws, HHS can directly enforce the PHSA with respect to health issuers in that state. </a:t>
            </a:r>
          </a:p>
          <a:p>
            <a:pPr marL="576262" marR="0" lvl="1" indent="-342900" algn="l" defTabSz="914400" rtl="0" eaLnBrk="1" fontAlgn="auto" latinLnBrk="0" hangingPunct="1">
              <a:lnSpc>
                <a:spcPct val="110000"/>
              </a:lnSpc>
              <a:spcBef>
                <a:spcPts val="550"/>
              </a:spcBef>
              <a:spcAft>
                <a:spcPts val="0"/>
              </a:spcAft>
              <a:buClr>
                <a:schemeClr val="accent1"/>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mn-lt"/>
              <a:ea typeface="+mn-ea"/>
              <a:cs typeface="+mn-cs"/>
            </a:endParaRPr>
          </a:p>
          <a:p>
            <a:pPr marL="576262" marR="0" lvl="1" indent="-342900" algn="l" defTabSz="914400" rtl="0" eaLnBrk="1" fontAlgn="auto" latinLnBrk="0" hangingPunct="1">
              <a:lnSpc>
                <a:spcPct val="110000"/>
              </a:lnSpc>
              <a:spcBef>
                <a:spcPts val="550"/>
              </a:spcBef>
              <a:spcAft>
                <a:spcPts val="0"/>
              </a:spcAft>
              <a:buClr>
                <a:schemeClr val="accent1"/>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mn-lt"/>
                <a:ea typeface="+mn-ea"/>
                <a:cs typeface="+mn-cs"/>
              </a:rPr>
              <a:t>HHS may also be invited in by the state to enforce in that state</a:t>
            </a:r>
          </a:p>
        </p:txBody>
      </p:sp>
      <p:sp>
        <p:nvSpPr>
          <p:cNvPr id="2" name="Rectangle 2"/>
          <p:cNvSpPr txBox="1">
            <a:spLocks noChangeArrowheads="1"/>
          </p:cNvSpPr>
          <p:nvPr/>
        </p:nvSpPr>
        <p:spPr>
          <a:xfrm>
            <a:off x="1143000" y="533400"/>
            <a:ext cx="7620000" cy="1143000"/>
          </a:xfrm>
          <a:prstGeom prst="rect">
            <a:avLst/>
          </a:prstGeom>
        </p:spPr>
        <p:txBody>
          <a:bodyPr>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fontAlgn="auto">
              <a:spcAft>
                <a:spcPts val="0"/>
              </a:spcAft>
            </a:pPr>
            <a:r>
              <a:rPr lang="en-US" sz="400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latin typeface="Berlin Sans FB" panose="020E0602020502020306" pitchFamily="34" charset="0"/>
              </a:rPr>
              <a:t>Enforcement and Jurisdiction</a:t>
            </a:r>
          </a:p>
        </p:txBody>
      </p:sp>
    </p:spTree>
    <p:extLst>
      <p:ext uri="{BB962C8B-B14F-4D97-AF65-F5344CB8AC3E}">
        <p14:creationId xmlns:p14="http://schemas.microsoft.com/office/powerpoint/2010/main" val="1346013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533400"/>
            <a:ext cx="7620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Enforcement and Jurisdiction </a:t>
            </a: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Rectangle 3"/>
          <p:cNvSpPr txBox="1">
            <a:spLocks noChangeArrowheads="1"/>
          </p:cNvSpPr>
          <p:nvPr/>
        </p:nvSpPr>
        <p:spPr>
          <a:xfrm>
            <a:off x="1143000" y="1828800"/>
            <a:ext cx="7467600" cy="4873752"/>
          </a:xfrm>
          <a:prstGeom prst="rect">
            <a:avLst/>
          </a:prstGeom>
        </p:spPr>
        <p:txBody>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0" indent="0" fontAlgn="auto">
              <a:spcAft>
                <a:spcPts val="0"/>
              </a:spcAft>
              <a:buFont typeface="Wingdings 2"/>
              <a:buNone/>
            </a:pPr>
            <a:r>
              <a:rPr lang="en-US" b="1" dirty="0">
                <a:solidFill>
                  <a:schemeClr val="tx1">
                    <a:lumMod val="90000"/>
                    <a:lumOff val="10000"/>
                  </a:schemeClr>
                </a:solidFill>
                <a:effectLst>
                  <a:outerShdw blurRad="38100" dist="38100" dir="2700000" algn="tl">
                    <a:srgbClr val="000000">
                      <a:alpha val="43137"/>
                    </a:srgbClr>
                  </a:outerShdw>
                </a:effectLst>
              </a:rPr>
              <a:t>Department of Treasury’s Enforcement Role</a:t>
            </a:r>
          </a:p>
          <a:p>
            <a:pPr marL="576262" lvl="1" indent="-342900" fontAlgn="auto">
              <a:lnSpc>
                <a:spcPct val="90000"/>
              </a:lnSpc>
              <a:spcAft>
                <a:spcPts val="0"/>
              </a:spcAft>
              <a:buFont typeface="Arial" panose="020B0604020202020204" pitchFamily="34" charset="0"/>
              <a:buChar char="•"/>
            </a:pPr>
            <a:r>
              <a:rPr lang="en-US" sz="2400" dirty="0">
                <a:solidFill>
                  <a:srgbClr val="002060"/>
                </a:solidFill>
              </a:rPr>
              <a:t>Treasury enforces most of the requirements of the ERISA health laws through parallel Internal Revenue Code provisions.</a:t>
            </a:r>
          </a:p>
          <a:p>
            <a:pPr marL="233362" lvl="1" indent="0" fontAlgn="auto">
              <a:lnSpc>
                <a:spcPct val="90000"/>
              </a:lnSpc>
              <a:spcAft>
                <a:spcPts val="0"/>
              </a:spcAft>
              <a:buNone/>
            </a:pPr>
            <a:r>
              <a:rPr lang="en-US" sz="2400" dirty="0">
                <a:solidFill>
                  <a:srgbClr val="002060"/>
                </a:solidFill>
              </a:rPr>
              <a:t> </a:t>
            </a:r>
          </a:p>
          <a:p>
            <a:pPr marL="576262" lvl="1" indent="-342900" fontAlgn="auto">
              <a:lnSpc>
                <a:spcPct val="90000"/>
              </a:lnSpc>
              <a:spcAft>
                <a:spcPts val="0"/>
              </a:spcAft>
              <a:buFont typeface="Arial" panose="020B0604020202020204" pitchFamily="34" charset="0"/>
              <a:buChar char="•"/>
            </a:pPr>
            <a:r>
              <a:rPr lang="en-US" sz="2400" dirty="0">
                <a:solidFill>
                  <a:srgbClr val="002060"/>
                </a:solidFill>
              </a:rPr>
              <a:t>Treasury may impose an excise tax on plans or employers that fail to comply with these health laws</a:t>
            </a:r>
          </a:p>
        </p:txBody>
      </p:sp>
      <p:sp>
        <p:nvSpPr>
          <p:cNvPr id="4" name="Slide Number Placeholder 1">
            <a:extLst>
              <a:ext uri="{C183D7F6-B498-43B3-948B-1728B52AA6E4}">
                <adec:decorative xmlns:adec="http://schemas.microsoft.com/office/drawing/2017/decorative" val="1"/>
              </a:ext>
            </a:extLst>
          </p:cNvPr>
          <p:cNvSpPr>
            <a:spLocks noGrp="1"/>
          </p:cNvSpPr>
          <p:nvPr>
            <p:ph type="sldNum" sz="quarter" idx="12"/>
          </p:nvPr>
        </p:nvSpPr>
        <p:spPr>
          <a:xfrm>
            <a:off x="7970520" y="6800283"/>
            <a:ext cx="502920" cy="301752"/>
          </a:xfrm>
        </p:spPr>
        <p:txBody>
          <a:bodyPr/>
          <a:lstStyle/>
          <a:p>
            <a:pPr>
              <a:defRPr/>
            </a:pPr>
            <a:fld id="{67595DEE-5D5E-4B5B-B5AB-889D2B1C0FF7}" type="slidenum">
              <a:rPr lang="en-US" altLang="en-US" smtClean="0"/>
              <a:pPr>
                <a:defRPr/>
              </a:pPr>
              <a:t>14</a:t>
            </a:fld>
            <a:endParaRPr lang="en-US" altLang="en-US"/>
          </a:p>
        </p:txBody>
      </p:sp>
    </p:spTree>
    <p:extLst>
      <p:ext uri="{BB962C8B-B14F-4D97-AF65-F5344CB8AC3E}">
        <p14:creationId xmlns:p14="http://schemas.microsoft.com/office/powerpoint/2010/main" val="2179617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533400"/>
            <a:ext cx="7620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Enforcement and Jurisdiction   </a:t>
            </a: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Rectangle 3"/>
          <p:cNvSpPr txBox="1">
            <a:spLocks noChangeArrowheads="1"/>
          </p:cNvSpPr>
          <p:nvPr/>
        </p:nvSpPr>
        <p:spPr>
          <a:xfrm>
            <a:off x="1196009" y="2000075"/>
            <a:ext cx="7467600" cy="4873752"/>
          </a:xfrm>
          <a:prstGeom prst="rect">
            <a:avLst/>
          </a:prstGeom>
        </p:spPr>
        <p:txBody>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82296" indent="0" fontAlgn="auto">
              <a:spcAft>
                <a:spcPts val="0"/>
              </a:spcAft>
              <a:buNone/>
            </a:pPr>
            <a:r>
              <a:rPr lang="en-US" b="1" dirty="0">
                <a:solidFill>
                  <a:schemeClr val="tx1">
                    <a:lumMod val="90000"/>
                    <a:lumOff val="10000"/>
                  </a:schemeClr>
                </a:solidFill>
                <a:effectLst>
                  <a:outerShdw blurRad="38100" dist="38100" dir="2700000" algn="tl">
                    <a:srgbClr val="000000">
                      <a:alpha val="43137"/>
                    </a:srgbClr>
                  </a:outerShdw>
                </a:effectLst>
              </a:rPr>
              <a:t>Participants and Beneficiaries</a:t>
            </a:r>
          </a:p>
          <a:p>
            <a:pPr marL="576262" lvl="1" indent="-342900" fontAlgn="auto">
              <a:lnSpc>
                <a:spcPct val="90000"/>
              </a:lnSpc>
              <a:spcAft>
                <a:spcPts val="0"/>
              </a:spcAft>
              <a:buFont typeface="Arial" panose="020B0604020202020204" pitchFamily="34" charset="0"/>
              <a:buChar char="•"/>
            </a:pPr>
            <a:r>
              <a:rPr lang="en-US" sz="2400" dirty="0">
                <a:solidFill>
                  <a:srgbClr val="002060"/>
                </a:solidFill>
              </a:rPr>
              <a:t>ERISA 502(a) - Participants and beneficiaries also have a private right of action to enforce their rights against plans and issuers </a:t>
            </a:r>
          </a:p>
        </p:txBody>
      </p:sp>
      <p:sp>
        <p:nvSpPr>
          <p:cNvPr id="4" name="Slide Number Placeholder 1">
            <a:extLst>
              <a:ext uri="{C183D7F6-B498-43B3-948B-1728B52AA6E4}">
                <adec:decorative xmlns:adec="http://schemas.microsoft.com/office/drawing/2017/decorative" val="1"/>
              </a:ext>
            </a:extLst>
          </p:cNvPr>
          <p:cNvSpPr>
            <a:spLocks noGrp="1"/>
          </p:cNvSpPr>
          <p:nvPr>
            <p:ph type="sldNum" sz="quarter" idx="12"/>
          </p:nvPr>
        </p:nvSpPr>
        <p:spPr>
          <a:xfrm>
            <a:off x="7970520" y="6800283"/>
            <a:ext cx="502920" cy="301752"/>
          </a:xfrm>
        </p:spPr>
        <p:txBody>
          <a:bodyPr/>
          <a:lstStyle/>
          <a:p>
            <a:pPr>
              <a:defRPr/>
            </a:pPr>
            <a:fld id="{67595DEE-5D5E-4B5B-B5AB-889D2B1C0FF7}" type="slidenum">
              <a:rPr lang="en-US" altLang="en-US" smtClean="0"/>
              <a:pPr>
                <a:defRPr/>
              </a:pPr>
              <a:t>15</a:t>
            </a:fld>
            <a:endParaRPr lang="en-US" altLang="en-US"/>
          </a:p>
        </p:txBody>
      </p:sp>
    </p:spTree>
    <p:extLst>
      <p:ext uri="{BB962C8B-B14F-4D97-AF65-F5344CB8AC3E}">
        <p14:creationId xmlns:p14="http://schemas.microsoft.com/office/powerpoint/2010/main" val="3309978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Grp="1" noChangeArrowheads="1"/>
          </p:cNvSpPr>
          <p:nvPr>
            <p:ph type="title" idx="4294967295"/>
          </p:nvPr>
        </p:nvSpPr>
        <p:spPr>
          <a:xfrm>
            <a:off x="1066800" y="228600"/>
            <a:ext cx="7239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ERISA Reporting and Disclosure for Group Health Plans</a:t>
            </a: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8" name="Content Placeholder 1" descr="ERISA Reporting and Disclosure for Group Health plans breakdown"/>
          <p:cNvGraphicFramePr>
            <a:graphicFrameLocks/>
          </p:cNvGraphicFramePr>
          <p:nvPr>
            <p:extLst>
              <p:ext uri="{D42A27DB-BD31-4B8C-83A1-F6EECF244321}">
                <p14:modId xmlns:p14="http://schemas.microsoft.com/office/powerpoint/2010/main" val="1616772919"/>
              </p:ext>
            </p:extLst>
          </p:nvPr>
        </p:nvGraphicFramePr>
        <p:xfrm>
          <a:off x="1333500" y="1752600"/>
          <a:ext cx="74676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1079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noChangeArrowheads="1"/>
          </p:cNvSpPr>
          <p:nvPr>
            <p:ph type="title" idx="4294967295"/>
          </p:nvPr>
        </p:nvSpPr>
        <p:spPr>
          <a:xfrm>
            <a:off x="1143000" y="228600"/>
            <a:ext cx="7620000"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0000"/>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uLnTx/>
                <a:uFillTx/>
                <a:latin typeface="Berlin Sans FB" panose="020E0602020502020306" pitchFamily="34" charset="0"/>
                <a:ea typeface="+mj-ea"/>
                <a:cs typeface="+mj-cs"/>
              </a:rPr>
              <a:t>COBRA Premium Assistance under the American Rescue Plan(ARP)</a:t>
            </a:r>
          </a:p>
        </p:txBody>
      </p:sp>
      <p:sp>
        <p:nvSpPr>
          <p:cNvPr id="5" name="Line 8">
            <a:extLst>
              <a:ext uri="{C183D7F6-B498-43B3-948B-1728B52AA6E4}">
                <adec:decorative xmlns:adec="http://schemas.microsoft.com/office/drawing/2017/decorative" val="1"/>
              </a:ext>
            </a:extLst>
          </p:cNvPr>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Rectangle 3"/>
          <p:cNvSpPr txBox="1">
            <a:spLocks noChangeArrowheads="1"/>
          </p:cNvSpPr>
          <p:nvPr/>
        </p:nvSpPr>
        <p:spPr>
          <a:xfrm>
            <a:off x="1580321" y="1676401"/>
            <a:ext cx="6973957" cy="4873752"/>
          </a:xfrm>
          <a:prstGeom prst="rect">
            <a:avLst/>
          </a:prstGeom>
        </p:spPr>
        <p:txBody>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457200" indent="-457200" fontAlgn="auto">
              <a:spcAft>
                <a:spcPts val="0"/>
              </a:spcAft>
            </a:pPr>
            <a:r>
              <a:rPr lang="en-US" sz="2200" dirty="0">
                <a:solidFill>
                  <a:srgbClr val="002060"/>
                </a:solidFill>
              </a:rPr>
              <a:t>On September 30, 2021, the COBRA premium subsidy ended. However, there are a number of health coverage options to consider. </a:t>
            </a:r>
          </a:p>
          <a:p>
            <a:pPr marL="978408" lvl="2" indent="-457200" fontAlgn="auto">
              <a:spcAft>
                <a:spcPts val="0"/>
              </a:spcAft>
              <a:buFont typeface="+mj-lt"/>
              <a:buAutoNum type="arabicPeriod"/>
            </a:pPr>
            <a:r>
              <a:rPr lang="en-US" sz="2200" dirty="0">
                <a:solidFill>
                  <a:srgbClr val="002060"/>
                </a:solidFill>
              </a:rPr>
              <a:t>Continuing COBRA</a:t>
            </a:r>
          </a:p>
          <a:p>
            <a:pPr marL="978408" lvl="2" indent="-457200" fontAlgn="auto">
              <a:spcAft>
                <a:spcPts val="0"/>
              </a:spcAft>
              <a:buFont typeface="+mj-lt"/>
              <a:buAutoNum type="arabicPeriod"/>
            </a:pPr>
            <a:r>
              <a:rPr lang="en-US" sz="2200" dirty="0">
                <a:solidFill>
                  <a:srgbClr val="002060"/>
                </a:solidFill>
              </a:rPr>
              <a:t>The Health Insurance Marketplace</a:t>
            </a:r>
          </a:p>
          <a:p>
            <a:pPr marL="978408" lvl="2" indent="-457200" fontAlgn="auto">
              <a:spcAft>
                <a:spcPts val="0"/>
              </a:spcAft>
              <a:buFont typeface="+mj-lt"/>
              <a:buAutoNum type="arabicPeriod"/>
            </a:pPr>
            <a:r>
              <a:rPr lang="en-US" sz="2200" dirty="0">
                <a:solidFill>
                  <a:srgbClr val="002060"/>
                </a:solidFill>
              </a:rPr>
              <a:t>Other Group Health Plan Coverage</a:t>
            </a:r>
          </a:p>
          <a:p>
            <a:pPr marL="978408" lvl="2" indent="-457200" fontAlgn="auto">
              <a:spcAft>
                <a:spcPts val="0"/>
              </a:spcAft>
              <a:buFont typeface="+mj-lt"/>
              <a:buAutoNum type="arabicPeriod"/>
            </a:pPr>
            <a:r>
              <a:rPr lang="en-US" sz="2200" dirty="0">
                <a:solidFill>
                  <a:srgbClr val="002060"/>
                </a:solidFill>
              </a:rPr>
              <a:t>Individual Health Insurance</a:t>
            </a:r>
          </a:p>
          <a:p>
            <a:pPr marL="978408" lvl="2" indent="-457200" fontAlgn="auto">
              <a:spcAft>
                <a:spcPts val="0"/>
              </a:spcAft>
              <a:buFont typeface="+mj-lt"/>
              <a:buAutoNum type="arabicPeriod"/>
            </a:pPr>
            <a:r>
              <a:rPr lang="en-US" sz="2200" dirty="0">
                <a:solidFill>
                  <a:srgbClr val="002060"/>
                </a:solidFill>
              </a:rPr>
              <a:t>Government Programs </a:t>
            </a:r>
          </a:p>
          <a:p>
            <a:pPr marL="274320" lvl="1" indent="0" fontAlgn="auto">
              <a:spcAft>
                <a:spcPts val="0"/>
              </a:spcAft>
              <a:buNone/>
            </a:pPr>
            <a:endParaRPr lang="en-US" sz="2200" dirty="0">
              <a:solidFill>
                <a:srgbClr val="002060"/>
              </a:solidFill>
            </a:endParaRPr>
          </a:p>
          <a:p>
            <a:pPr marL="274320" lvl="1" indent="0" fontAlgn="auto">
              <a:spcAft>
                <a:spcPts val="0"/>
              </a:spcAft>
              <a:buNone/>
            </a:pPr>
            <a:r>
              <a:rPr lang="en-US" sz="2200" dirty="0">
                <a:solidFill>
                  <a:srgbClr val="002060"/>
                </a:solidFill>
              </a:rPr>
              <a:t>This information can be found on the Department’s Website: </a:t>
            </a:r>
            <a:r>
              <a:rPr lang="en-US" sz="2200" dirty="0">
                <a:solidFill>
                  <a:srgbClr val="002060"/>
                </a:solidFill>
                <a:hlinkClick r:id="rId3"/>
              </a:rPr>
              <a:t> </a:t>
            </a:r>
            <a:r>
              <a:rPr lang="en-US" sz="2200" dirty="0">
                <a:solidFill>
                  <a:schemeClr val="accent6">
                    <a:lumMod val="75000"/>
                  </a:schemeClr>
                </a:solidFill>
              </a:rPr>
              <a:t>https://www.dol.gov/cobra-subsidy</a:t>
            </a:r>
          </a:p>
          <a:p>
            <a:pPr marL="0" indent="0" fontAlgn="auto">
              <a:spcAft>
                <a:spcPts val="0"/>
              </a:spcAft>
              <a:buNone/>
            </a:pPr>
            <a:endParaRPr lang="en-US" sz="1800" dirty="0">
              <a:solidFill>
                <a:srgbClr val="002060"/>
              </a:solidFill>
            </a:endParaRPr>
          </a:p>
        </p:txBody>
      </p:sp>
    </p:spTree>
    <p:extLst>
      <p:ext uri="{BB962C8B-B14F-4D97-AF65-F5344CB8AC3E}">
        <p14:creationId xmlns:p14="http://schemas.microsoft.com/office/powerpoint/2010/main" val="4089577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752600" y="1964353"/>
            <a:ext cx="6553200" cy="403187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chemeClr val="tx1">
                    <a:lumMod val="90000"/>
                    <a:lumOff val="10000"/>
                  </a:schemeClr>
                </a:solidFill>
                <a:effectLst>
                  <a:outerShdw blurRad="38100" dist="38100" dir="2700000" algn="tl">
                    <a:srgbClr val="000000">
                      <a:alpha val="43137"/>
                    </a:srgbClr>
                  </a:outerShdw>
                </a:effectLst>
                <a:uLnTx/>
                <a:uFillTx/>
                <a:latin typeface="+mn-lt"/>
                <a:ea typeface="+mn-ea"/>
                <a:cs typeface="+mn-cs"/>
              </a:rPr>
              <a:t>Named as a plan fiduciary in plan documents – or who:</a:t>
            </a:r>
          </a:p>
          <a:p>
            <a:pPr marL="569913"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Exercises discretionary authority or control over plan management  - or -</a:t>
            </a:r>
          </a:p>
          <a:p>
            <a:pPr marL="569913"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569913"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Exercises authority or control over plan assets  - or -</a:t>
            </a:r>
          </a:p>
          <a:p>
            <a:pPr marL="569913"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569913"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Provides investment advice for compensation (direct or indirect)</a:t>
            </a:r>
          </a:p>
        </p:txBody>
      </p:sp>
      <p:grpSp>
        <p:nvGrpSpPr>
          <p:cNvPr id="9" name="Group 8" descr="A Fiduciary is any person"/>
          <p:cNvGrpSpPr/>
          <p:nvPr/>
        </p:nvGrpSpPr>
        <p:grpSpPr>
          <a:xfrm>
            <a:off x="1447800" y="4572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10" name="Rounded Rectangle 9"/>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defTabSz="1955800" rtl="0">
                <a:lnSpc>
                  <a:spcPct val="90000"/>
                </a:lnSpc>
                <a:spcBef>
                  <a:spcPct val="0"/>
                </a:spcBef>
                <a:spcAft>
                  <a:spcPct val="35000"/>
                </a:spcAft>
              </a:pP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A </a:t>
              </a:r>
              <a:r>
                <a:rPr kumimoji="0" lang="en-US" sz="4400"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uFill>
                    <a:solidFill>
                      <a:srgbClr val="FFFFFF"/>
                    </a:solidFill>
                  </a:uFill>
                  <a:latin typeface="Berlin Sans FB" panose="020E0602020502020306" pitchFamily="34" charset="0"/>
                  <a:ea typeface="+mj-ea"/>
                  <a:cs typeface="+mj-cs"/>
                </a:rPr>
                <a:t>Fiduciary</a:t>
              </a: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 is any person</a:t>
              </a:r>
            </a:p>
          </p:txBody>
        </p:sp>
      </p:grpSp>
    </p:spTree>
    <p:extLst>
      <p:ext uri="{BB962C8B-B14F-4D97-AF65-F5344CB8AC3E}">
        <p14:creationId xmlns:p14="http://schemas.microsoft.com/office/powerpoint/2010/main" val="804938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descr="Plan Fiduciaries breakdown"/>
          <p:cNvGraphicFramePr/>
          <p:nvPr>
            <p:extLst>
              <p:ext uri="{D42A27DB-BD31-4B8C-83A1-F6EECF244321}">
                <p14:modId xmlns:p14="http://schemas.microsoft.com/office/powerpoint/2010/main" val="2192935339"/>
              </p:ext>
            </p:extLst>
          </p:nvPr>
        </p:nvGraphicFramePr>
        <p:xfrm>
          <a:off x="2438400" y="2971800"/>
          <a:ext cx="56388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674" name="Rectangle 3"/>
          <p:cNvSpPr>
            <a:spLocks noGrp="1" noChangeArrowheads="1"/>
          </p:cNvSpPr>
          <p:nvPr>
            <p:ph type="title" idx="4294967295"/>
          </p:nvPr>
        </p:nvSpPr>
        <p:spPr>
          <a:xfrm>
            <a:off x="1828800" y="1752600"/>
            <a:ext cx="6732588" cy="42211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346075"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Arial" panose="020B0604020202020204" pitchFamily="34" charset="0"/>
              <a:buChar char="•"/>
              <a:tabLst/>
              <a:defRPr/>
            </a:pPr>
            <a:r>
              <a:rPr kumimoji="0" lang="en-US" altLang="en-US" sz="3000" b="0" i="0" u="none" strike="noStrike" kern="1200" cap="none" spc="0" normalizeH="0" baseline="0" noProof="0" dirty="0">
                <a:ln>
                  <a:noFill/>
                </a:ln>
                <a:solidFill>
                  <a:srgbClr val="002060"/>
                </a:solidFill>
                <a:effectLst/>
                <a:uLnTx/>
                <a:uFillTx/>
                <a:latin typeface="+mn-lt"/>
                <a:ea typeface="+mn-ea"/>
                <a:cs typeface="+mn-cs"/>
              </a:rPr>
              <a:t>Plans can have multiple fiduciaries</a:t>
            </a:r>
          </a:p>
          <a:p>
            <a:pPr marL="346075"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Arial" panose="020B0604020202020204" pitchFamily="34" charset="0"/>
              <a:buChar char="•"/>
              <a:tabLst/>
              <a:defRPr/>
            </a:pPr>
            <a:r>
              <a:rPr kumimoji="0" lang="en-US" altLang="en-US" sz="3000" b="0" i="0" u="none" strike="noStrike" kern="1200" cap="none" spc="0" normalizeH="0" baseline="0" noProof="0" dirty="0">
                <a:ln>
                  <a:noFill/>
                </a:ln>
                <a:solidFill>
                  <a:srgbClr val="002060"/>
                </a:solidFill>
                <a:effectLst/>
                <a:uLnTx/>
                <a:uFillTx/>
                <a:latin typeface="+mn-lt"/>
                <a:ea typeface="+mn-ea"/>
                <a:cs typeface="+mn-cs"/>
              </a:rPr>
              <a:t>Fiduciaries can be named or functional</a:t>
            </a:r>
            <a:endParaRPr kumimoji="0" lang="en-US" altLang="en-US" sz="3200" b="0" i="0" u="none" strike="noStrike" kern="1200" cap="none" spc="0" normalizeH="0" baseline="0" noProof="0" dirty="0">
              <a:ln>
                <a:noFill/>
              </a:ln>
              <a:solidFill>
                <a:srgbClr val="002060"/>
              </a:solidFill>
              <a:effectLst/>
              <a:uLnTx/>
              <a:uFillTx/>
              <a:latin typeface="+mn-lt"/>
              <a:ea typeface="+mn-ea"/>
              <a:cs typeface="+mn-cs"/>
            </a:endParaRPr>
          </a:p>
        </p:txBody>
      </p:sp>
      <p:grpSp>
        <p:nvGrpSpPr>
          <p:cNvPr id="6" name="Group 5" descr="Plan Fiduciaries"/>
          <p:cNvGrpSpPr/>
          <p:nvPr/>
        </p:nvGrpSpPr>
        <p:grpSpPr>
          <a:xfrm>
            <a:off x="1524000" y="3810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7" name="Rounded Rectangle 6"/>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defTabSz="1955800" rtl="0">
                <a:lnSpc>
                  <a:spcPct val="90000"/>
                </a:lnSpc>
                <a:spcBef>
                  <a:spcPct val="0"/>
                </a:spcBef>
                <a:spcAft>
                  <a:spcPct val="35000"/>
                </a:spcAft>
              </a:pP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Plan Fiduciaries</a:t>
              </a:r>
            </a:p>
          </p:txBody>
        </p:sp>
      </p:grpSp>
    </p:spTree>
    <p:extLst>
      <p:ext uri="{BB962C8B-B14F-4D97-AF65-F5344CB8AC3E}">
        <p14:creationId xmlns:p14="http://schemas.microsoft.com/office/powerpoint/2010/main" val="247677307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752600" y="1979691"/>
            <a:ext cx="6477000" cy="489364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Act “solely in interest” of participants &amp; beneficiaries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Discharge duties prudently with care, skill and diligence</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Diversify plan investments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Follow terms of governing documents (to the extent they are consistent with ERISA)</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Follow governing provisions of ERISA under Part 7.</a:t>
            </a:r>
          </a:p>
        </p:txBody>
      </p:sp>
      <p:grpSp>
        <p:nvGrpSpPr>
          <p:cNvPr id="4" name="Group 3" descr="A Fiduciary must"/>
          <p:cNvGrpSpPr/>
          <p:nvPr/>
        </p:nvGrpSpPr>
        <p:grpSpPr>
          <a:xfrm>
            <a:off x="1447800" y="4572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defTabSz="1955800" rtl="0">
                <a:lnSpc>
                  <a:spcPct val="90000"/>
                </a:lnSpc>
                <a:spcBef>
                  <a:spcPct val="0"/>
                </a:spcBef>
                <a:spcAft>
                  <a:spcPct val="35000"/>
                </a:spcAft>
              </a:pP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A </a:t>
              </a:r>
              <a:r>
                <a:rPr kumimoji="0" lang="en-US" sz="4400"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uFill>
                    <a:solidFill>
                      <a:srgbClr val="FFFFFF"/>
                    </a:solidFill>
                  </a:uFill>
                  <a:latin typeface="Berlin Sans FB" panose="020E0602020502020306" pitchFamily="34" charset="0"/>
                  <a:ea typeface="+mj-ea"/>
                  <a:cs typeface="+mj-cs"/>
                </a:rPr>
                <a:t>Fiduciary</a:t>
              </a: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 must:</a:t>
              </a:r>
            </a:p>
          </p:txBody>
        </p:sp>
      </p:grpSp>
    </p:spTree>
    <p:extLst>
      <p:ext uri="{BB962C8B-B14F-4D97-AF65-F5344CB8AC3E}">
        <p14:creationId xmlns:p14="http://schemas.microsoft.com/office/powerpoint/2010/main" val="321706281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752600" y="2209800"/>
            <a:ext cx="6553200" cy="230832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Act in own self interest</a:t>
            </a:r>
          </a:p>
          <a:p>
            <a:pPr marL="457200" marR="0" lvl="0" indent="-4572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Act on behalf of a party with adverse interests</a:t>
            </a:r>
          </a:p>
          <a:p>
            <a:pPr marL="457200" marR="0" lvl="0" indent="-4572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Accept “anything of value” from those doing business w/ the Plan (e.g. kickbacks)</a:t>
            </a:r>
          </a:p>
        </p:txBody>
      </p:sp>
      <p:grpSp>
        <p:nvGrpSpPr>
          <p:cNvPr id="4" name="Group 3" descr="A Fiduciary must not"/>
          <p:cNvGrpSpPr/>
          <p:nvPr/>
        </p:nvGrpSpPr>
        <p:grpSpPr>
          <a:xfrm>
            <a:off x="1447800" y="4572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defTabSz="1955800" rtl="0">
                <a:lnSpc>
                  <a:spcPct val="90000"/>
                </a:lnSpc>
                <a:spcBef>
                  <a:spcPct val="0"/>
                </a:spcBef>
                <a:spcAft>
                  <a:spcPct val="35000"/>
                </a:spcAft>
              </a:pP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A </a:t>
              </a:r>
              <a:r>
                <a:rPr kumimoji="0" lang="en-US" sz="4400"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uFill>
                    <a:solidFill>
                      <a:srgbClr val="FFFFFF"/>
                    </a:solidFill>
                  </a:uFill>
                  <a:latin typeface="Berlin Sans FB" panose="020E0602020502020306" pitchFamily="34" charset="0"/>
                  <a:ea typeface="+mj-ea"/>
                  <a:cs typeface="+mj-cs"/>
                </a:rPr>
                <a:t>Fiduciary</a:t>
              </a:r>
              <a:r>
                <a:rPr kumimoji="0" lang="en-US" sz="44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 must NOT:</a:t>
              </a:r>
            </a:p>
          </p:txBody>
        </p:sp>
      </p:grpSp>
    </p:spTree>
    <p:extLst>
      <p:ext uri="{BB962C8B-B14F-4D97-AF65-F5344CB8AC3E}">
        <p14:creationId xmlns:p14="http://schemas.microsoft.com/office/powerpoint/2010/main" val="59688883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753C200-9AFF-20C4-ADA3-4DFC7C601ED6}"/>
              </a:ext>
            </a:extLst>
          </p:cNvPr>
          <p:cNvSpPr txBox="1">
            <a:spLocks noGrp="1"/>
          </p:cNvSpPr>
          <p:nvPr>
            <p:ph type="title" idx="4294967295"/>
          </p:nvPr>
        </p:nvSpPr>
        <p:spPr>
          <a:xfrm>
            <a:off x="1500360" y="5789015"/>
            <a:ext cx="7110239"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Times New Roman" pitchFamily="18" charset="0"/>
                <a:ea typeface="+mn-ea"/>
                <a:cs typeface="+mn-cs"/>
              </a:rPr>
              <a:t>* Note that if a Plan/fiduciary/party in interest satisfies the requirements of a prohibited transaction exemption, the above transactions could be permissible</a:t>
            </a:r>
          </a:p>
        </p:txBody>
      </p:sp>
      <p:sp>
        <p:nvSpPr>
          <p:cNvPr id="3" name="Rectangle 2"/>
          <p:cNvSpPr/>
          <p:nvPr/>
        </p:nvSpPr>
        <p:spPr>
          <a:xfrm>
            <a:off x="1500361" y="2362200"/>
            <a:ext cx="7010400" cy="3046988"/>
          </a:xfrm>
          <a:prstGeom prst="rect">
            <a:avLst/>
          </a:prstGeom>
        </p:spPr>
        <p:txBody>
          <a:bodyPr wrap="square">
            <a:spAutoFit/>
          </a:bodyPr>
          <a:lstStyle/>
          <a:p>
            <a:pPr marL="342900" lvl="0" indent="-342900">
              <a:buClr>
                <a:schemeClr val="accent3">
                  <a:lumMod val="75000"/>
                </a:schemeClr>
              </a:buClr>
              <a:buFont typeface="Arial" panose="020B0604020202020204" pitchFamily="34" charset="0"/>
              <a:buChar char="•"/>
            </a:pPr>
            <a:r>
              <a:rPr lang="en-US" dirty="0"/>
              <a:t>Sale or exchange of plan assets with </a:t>
            </a:r>
            <a:r>
              <a:rPr lang="en-US" u="sng" dirty="0"/>
              <a:t>party in interest</a:t>
            </a:r>
            <a:r>
              <a:rPr lang="en-US" dirty="0"/>
              <a:t> (PII)</a:t>
            </a:r>
          </a:p>
          <a:p>
            <a:pPr marL="342900" lvl="0" indent="-342900">
              <a:buClr>
                <a:schemeClr val="accent3">
                  <a:lumMod val="75000"/>
                </a:schemeClr>
              </a:buClr>
              <a:buFont typeface="Arial" panose="020B0604020202020204" pitchFamily="34" charset="0"/>
              <a:buChar char="•"/>
            </a:pPr>
            <a:endParaRPr lang="en-US" dirty="0"/>
          </a:p>
          <a:p>
            <a:pPr marL="342900" lvl="0" indent="-342900">
              <a:buClr>
                <a:schemeClr val="accent3">
                  <a:lumMod val="75000"/>
                </a:schemeClr>
              </a:buClr>
              <a:buFont typeface="Arial" panose="020B0604020202020204" pitchFamily="34" charset="0"/>
              <a:buChar char="•"/>
            </a:pPr>
            <a:r>
              <a:rPr lang="en-US" dirty="0"/>
              <a:t>Extension of loan or credit to PII</a:t>
            </a:r>
          </a:p>
          <a:p>
            <a:pPr marL="342900" lvl="0" indent="-342900">
              <a:buClr>
                <a:schemeClr val="accent3">
                  <a:lumMod val="75000"/>
                </a:schemeClr>
              </a:buClr>
              <a:buFont typeface="Arial" panose="020B0604020202020204" pitchFamily="34" charset="0"/>
              <a:buChar char="•"/>
            </a:pPr>
            <a:endParaRPr lang="en-US" dirty="0"/>
          </a:p>
          <a:p>
            <a:pPr marL="342900" lvl="0" indent="-342900">
              <a:buClr>
                <a:schemeClr val="accent3">
                  <a:lumMod val="75000"/>
                </a:schemeClr>
              </a:buClr>
              <a:buFont typeface="Arial" panose="020B0604020202020204" pitchFamily="34" charset="0"/>
              <a:buChar char="•"/>
            </a:pPr>
            <a:r>
              <a:rPr lang="en-US" dirty="0"/>
              <a:t>Contract for goods, services or facilities with PII</a:t>
            </a:r>
          </a:p>
          <a:p>
            <a:pPr marL="342900" lvl="0" indent="-342900">
              <a:buClr>
                <a:schemeClr val="accent3">
                  <a:lumMod val="75000"/>
                </a:schemeClr>
              </a:buClr>
              <a:buFont typeface="Arial" panose="020B0604020202020204" pitchFamily="34" charset="0"/>
              <a:buChar char="•"/>
            </a:pPr>
            <a:endParaRPr lang="en-US" dirty="0"/>
          </a:p>
          <a:p>
            <a:pPr marL="342900" lvl="0" indent="-342900">
              <a:buClr>
                <a:schemeClr val="accent3">
                  <a:lumMod val="75000"/>
                </a:schemeClr>
              </a:buClr>
              <a:buFont typeface="Arial" panose="020B0604020202020204" pitchFamily="34" charset="0"/>
              <a:buChar char="•"/>
            </a:pPr>
            <a:r>
              <a:rPr lang="en-US" dirty="0"/>
              <a:t>Transfer plan assets to a PII for their use or benefit</a:t>
            </a:r>
          </a:p>
        </p:txBody>
      </p:sp>
      <p:grpSp>
        <p:nvGrpSpPr>
          <p:cNvPr id="4" name="Group 3" descr="Fiduciaries must not cause the plan to engage in a prohibited transaction such as"/>
          <p:cNvGrpSpPr/>
          <p:nvPr/>
        </p:nvGrpSpPr>
        <p:grpSpPr>
          <a:xfrm>
            <a:off x="1143000" y="609600"/>
            <a:ext cx="7772400" cy="1431956"/>
            <a:chOff x="25931" y="-15844"/>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25931" y="-15844"/>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r>
                <a:rPr kumimoji="0" lang="en-US" sz="3200" u="sng" kern="1200" dirty="0">
                  <a:ln w="6350">
                    <a:solidFill>
                      <a:schemeClr val="accent1">
                        <a:shade val="43000"/>
                      </a:schemeClr>
                    </a:solidFill>
                  </a:ln>
                  <a:solidFill>
                    <a:srgbClr val="FFFFFF"/>
                  </a:solidFill>
                  <a:effectLst>
                    <a:outerShdw blurRad="26000" dist="26000" dir="14500000" algn="tl" rotWithShape="0">
                      <a:srgbClr val="000000">
                        <a:alpha val="40000"/>
                      </a:srgbClr>
                    </a:outerShdw>
                  </a:effectLst>
                  <a:uFill>
                    <a:solidFill>
                      <a:srgbClr val="FFFFFF"/>
                    </a:solidFill>
                  </a:uFill>
                  <a:latin typeface="Berlin Sans FB" panose="020E0602020502020306" pitchFamily="34" charset="0"/>
                  <a:ea typeface="+mj-ea"/>
                  <a:cs typeface="+mj-cs"/>
                </a:rPr>
                <a:t>Fiduciaries</a:t>
              </a:r>
              <a:r>
                <a:rPr kumimoji="0" lang="en-US" sz="3200" kern="1200" dirty="0">
                  <a:ln w="6350">
                    <a:solidFill>
                      <a:schemeClr val="accent1">
                        <a:shade val="43000"/>
                      </a:schemeClr>
                    </a:solidFill>
                  </a:ln>
                  <a:solidFill>
                    <a:schemeClr val="bg1">
                      <a:lumMod val="10000"/>
                      <a:lumOff val="90000"/>
                    </a:schemeClr>
                  </a:solidFill>
                  <a:effectLst>
                    <a:outerShdw blurRad="26000" dist="26000" dir="14500000" algn="tl" rotWithShape="0">
                      <a:srgbClr val="000000">
                        <a:alpha val="40000"/>
                      </a:srgbClr>
                    </a:outerShdw>
                  </a:effectLst>
                  <a:latin typeface="Berlin Sans FB" panose="020E0602020502020306" pitchFamily="34" charset="0"/>
                  <a:ea typeface="+mj-ea"/>
                  <a:cs typeface="+mj-cs"/>
                </a:rPr>
                <a:t> </a:t>
              </a:r>
              <a:r>
                <a:rPr lang="en-US" sz="3200" dirty="0">
                  <a:effectLst>
                    <a:outerShdw blurRad="38100" dist="38100" dir="2700000" algn="tl">
                      <a:srgbClr val="000000">
                        <a:alpha val="43137"/>
                      </a:srgbClr>
                    </a:outerShdw>
                  </a:effectLst>
                  <a:latin typeface="Berlin Sans FB" panose="020E0602020502020306" pitchFamily="34" charset="0"/>
                </a:rPr>
                <a:t>must NOT cause the Plan to engage in a prohibited transaction such as: </a:t>
              </a:r>
            </a:p>
          </p:txBody>
        </p:sp>
      </p:grpSp>
    </p:spTree>
    <p:extLst>
      <p:ext uri="{BB962C8B-B14F-4D97-AF65-F5344CB8AC3E}">
        <p14:creationId xmlns:p14="http://schemas.microsoft.com/office/powerpoint/2010/main" val="2393978974"/>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idx="4294967295"/>
          </p:nvPr>
        </p:nvSpPr>
        <p:spPr>
          <a:xfrm>
            <a:off x="1066800" y="228600"/>
            <a:ext cx="7924800" cy="1143000"/>
          </a:xfrm>
        </p:spPr>
        <p:txBody>
          <a:bodyPr>
            <a:normAutofit/>
          </a:bodyPr>
          <a:lstStyle/>
          <a:p>
            <a:pPr eaLnBrk="1" hangingPunct="1"/>
            <a:r>
              <a:rPr lang="en-US" altLang="en-US" sz="400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latin typeface="Berlin Sans FB" panose="020E0602020502020306" pitchFamily="34" charset="0"/>
              </a:rPr>
              <a:t>Parties in Interest</a:t>
            </a:r>
          </a:p>
        </p:txBody>
      </p:sp>
      <p:graphicFrame>
        <p:nvGraphicFramePr>
          <p:cNvPr id="2" name="Content Placeholder 1" descr="Parties in Interest breakdown"/>
          <p:cNvGraphicFramePr>
            <a:graphicFrameLocks noGrp="1"/>
          </p:cNvGraphicFramePr>
          <p:nvPr>
            <p:ph sz="quarter" idx="4294967295"/>
            <p:extLst>
              <p:ext uri="{D42A27DB-BD31-4B8C-83A1-F6EECF244321}">
                <p14:modId xmlns:p14="http://schemas.microsoft.com/office/powerpoint/2010/main" val="3195434524"/>
              </p:ext>
            </p:extLst>
          </p:nvPr>
        </p:nvGraphicFramePr>
        <p:xfrm>
          <a:off x="1219200" y="1828801"/>
          <a:ext cx="7546975" cy="4832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Line 8" descr="Decorative"/>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69186553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descr="Fiduciaries liabilities breakdown"/>
          <p:cNvGraphicFramePr>
            <a:graphicFrameLocks noGrp="1"/>
          </p:cNvGraphicFramePr>
          <p:nvPr>
            <p:ph sz="quarter" idx="4294967295"/>
            <p:extLst>
              <p:ext uri="{D42A27DB-BD31-4B8C-83A1-F6EECF244321}">
                <p14:modId xmlns:p14="http://schemas.microsoft.com/office/powerpoint/2010/main" val="2568435871"/>
              </p:ext>
            </p:extLst>
          </p:nvPr>
        </p:nvGraphicFramePr>
        <p:xfrm>
          <a:off x="1219200" y="838200"/>
          <a:ext cx="76200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hidden="1"/>
          <p:cNvSpPr>
            <a:spLocks noGrp="1"/>
          </p:cNvSpPr>
          <p:nvPr>
            <p:ph type="title" idx="4294967295"/>
          </p:nvPr>
        </p:nvSpPr>
        <p:spPr/>
        <p:txBody>
          <a:bodyPr/>
          <a:lstStyle/>
          <a:p>
            <a:r>
              <a:rPr lang="en-US" dirty="0"/>
              <a:t>Fiduciaries</a:t>
            </a:r>
          </a:p>
        </p:txBody>
      </p:sp>
    </p:spTree>
    <p:extLst>
      <p:ext uri="{BB962C8B-B14F-4D97-AF65-F5344CB8AC3E}">
        <p14:creationId xmlns:p14="http://schemas.microsoft.com/office/powerpoint/2010/main" val="7964879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905000" y="1981200"/>
            <a:ext cx="6400800" cy="452431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ERISA Sec. 502(l) imposes 20% penalty on the amount paid pursuant to a court order or settlement agreement</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IRS can impose excise tax on prohibited transactions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IRS can impose excise tax under IRC Sec. 4980D for failure to meet certain group health plan requirements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Numerous other penalties for R&amp;D failures</a:t>
            </a:r>
          </a:p>
        </p:txBody>
      </p:sp>
      <p:grpSp>
        <p:nvGrpSpPr>
          <p:cNvPr id="5" name="Group 4" descr="Penalties may be imposed for a breach of fiduciary duty"/>
          <p:cNvGrpSpPr/>
          <p:nvPr/>
        </p:nvGrpSpPr>
        <p:grpSpPr>
          <a:xfrm>
            <a:off x="1563984" y="4572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6" name="Rounded Rectangle 5"/>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r>
                <a:rPr lang="en-US" sz="3600" dirty="0"/>
                <a:t>Penalties may be imposed for a breach of fiduciary duty</a:t>
              </a:r>
            </a:p>
          </p:txBody>
        </p:sp>
      </p:grpSp>
    </p:spTree>
    <p:extLst>
      <p:ext uri="{BB962C8B-B14F-4D97-AF65-F5344CB8AC3E}">
        <p14:creationId xmlns:p14="http://schemas.microsoft.com/office/powerpoint/2010/main" val="406480282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2137589"/>
            <a:ext cx="6808532" cy="273921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chemeClr val="tx1">
                    <a:lumMod val="90000"/>
                    <a:lumOff val="10000"/>
                  </a:schemeClr>
                </a:solidFill>
                <a:effectLst>
                  <a:outerShdw blurRad="38100" dist="38100" dir="2700000" algn="tl">
                    <a:srgbClr val="000000">
                      <a:alpha val="43137"/>
                    </a:srgbClr>
                  </a:outerShdw>
                </a:effectLst>
                <a:uLnTx/>
                <a:uFillTx/>
                <a:latin typeface="+mn-lt"/>
                <a:ea typeface="+mn-ea"/>
                <a:cs typeface="+mn-cs"/>
              </a:rPr>
              <a:t>Examples include</a:t>
            </a:r>
            <a:r>
              <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mn-cs"/>
              </a:rPr>
              <a:t>:</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Accepting kickbacks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Filing fraudulent claims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mn-lt"/>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Stealing premiums or contributions</a:t>
            </a:r>
          </a:p>
        </p:txBody>
      </p:sp>
      <p:grpSp>
        <p:nvGrpSpPr>
          <p:cNvPr id="4" name="Group 3" descr="Some fiduciary breaches may also constitute criminal violations of ERISA, other federal law, or state law"/>
          <p:cNvGrpSpPr/>
          <p:nvPr/>
        </p:nvGrpSpPr>
        <p:grpSpPr>
          <a:xfrm>
            <a:off x="1447800" y="457200"/>
            <a:ext cx="7086600" cy="1371600"/>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r>
                <a:rPr lang="en-US" sz="2800" dirty="0"/>
                <a:t>Some fiduciary breaches may also constitute criminal violations of ERISA, other federal law, or state law.</a:t>
              </a:r>
            </a:p>
          </p:txBody>
        </p:sp>
      </p:grpSp>
    </p:spTree>
    <p:extLst>
      <p:ext uri="{BB962C8B-B14F-4D97-AF65-F5344CB8AC3E}">
        <p14:creationId xmlns:p14="http://schemas.microsoft.com/office/powerpoint/2010/main" val="226623903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95325"/>
            <a:ext cx="7239000" cy="1362075"/>
          </a:xfrm>
        </p:spPr>
        <p:txBody>
          <a:bodyPr>
            <a:normAutofit/>
          </a:bodyPr>
          <a:lstStyle/>
          <a:p>
            <a:pPr>
              <a:lnSpc>
                <a:spcPct val="80000"/>
              </a:lnSpc>
              <a:spcBef>
                <a:spcPct val="20000"/>
              </a:spcBef>
              <a:buClr>
                <a:schemeClr val="accent1"/>
              </a:buClr>
              <a:buSzPct val="80000"/>
            </a:pPr>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Types of investigations</a:t>
            </a:r>
            <a:endParaRPr lang="en-US" sz="4100" dirty="0">
              <a:solidFill>
                <a:schemeClr val="bg1">
                  <a:lumMod val="10000"/>
                  <a:lumOff val="90000"/>
                </a:schemeClr>
              </a:solidFill>
              <a:latin typeface="Berlin Sans FB" panose="020E0602020502020306" pitchFamily="34" charset="0"/>
            </a:endParaRPr>
          </a:p>
        </p:txBody>
      </p:sp>
    </p:spTree>
    <p:extLst>
      <p:ext uri="{BB962C8B-B14F-4D97-AF65-F5344CB8AC3E}">
        <p14:creationId xmlns:p14="http://schemas.microsoft.com/office/powerpoint/2010/main" val="1121116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descr="An individual">
            <a:extLst>
              <a:ext uri="{C183D7F6-B498-43B3-948B-1728B52AA6E4}">
                <adec:decorative xmlns:adec="http://schemas.microsoft.com/office/drawing/2017/decorative" val="0"/>
              </a:ext>
            </a:extLst>
          </p:cNvPr>
          <p:cNvSpPr/>
          <p:nvPr/>
        </p:nvSpPr>
        <p:spPr>
          <a:xfrm>
            <a:off x="5486400" y="4011664"/>
            <a:ext cx="2286000" cy="1365764"/>
          </a:xfrm>
          <a:prstGeom prst="roundRect">
            <a:avLst/>
          </a:prstGeom>
          <a:solidFill>
            <a:srgbClr val="3333CC"/>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 name="Title 2" descr="An individual"/>
          <p:cNvSpPr>
            <a:spLocks noGrp="1"/>
          </p:cNvSpPr>
          <p:nvPr>
            <p:ph type="title" idx="4294967295"/>
          </p:nvPr>
        </p:nvSpPr>
        <p:spPr>
          <a:xfrm>
            <a:off x="5486400" y="4477180"/>
            <a:ext cx="2286000"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j-lt"/>
                <a:ea typeface="+mn-ea"/>
                <a:cs typeface="+mn-cs"/>
              </a:rPr>
              <a:t>An Individual</a:t>
            </a:r>
          </a:p>
        </p:txBody>
      </p:sp>
      <p:grpSp>
        <p:nvGrpSpPr>
          <p:cNvPr id="5" name="Group 4" descr="Investigations may be civil or criminal in nature and may focus on"/>
          <p:cNvGrpSpPr/>
          <p:nvPr/>
        </p:nvGrpSpPr>
        <p:grpSpPr>
          <a:xfrm>
            <a:off x="1563984" y="457200"/>
            <a:ext cx="7086600" cy="1219200"/>
            <a:chOff x="0" y="0"/>
            <a:chExt cx="8526072" cy="1219200"/>
          </a:xfrm>
          <a:solidFill>
            <a:srgbClr val="3333CC"/>
          </a:solidFill>
          <a:scene3d>
            <a:camera prst="orthographicFront">
              <a:rot lat="0" lon="0" rev="0"/>
            </a:camera>
            <a:lightRig rig="balanced" dir="t">
              <a:rot lat="0" lon="0" rev="8700000"/>
            </a:lightRig>
          </a:scene3d>
        </p:grpSpPr>
        <p:sp>
          <p:nvSpPr>
            <p:cNvPr id="6" name="Rounded Rectangle 5"/>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r>
                <a:rPr lang="en-US" sz="3200" dirty="0"/>
                <a:t>Investigations may be civil or criminal in nature and may focus on: </a:t>
              </a:r>
            </a:p>
          </p:txBody>
        </p:sp>
      </p:grpSp>
      <p:grpSp>
        <p:nvGrpSpPr>
          <p:cNvPr id="15" name="Group 14" descr="The plan">
            <a:extLst>
              <a:ext uri="{FF2B5EF4-FFF2-40B4-BE49-F238E27FC236}">
                <a16:creationId xmlns:a16="http://schemas.microsoft.com/office/drawing/2014/main" id="{FA00D33C-A28D-CE35-D536-A1F6737FD207}"/>
              </a:ext>
            </a:extLst>
          </p:cNvPr>
          <p:cNvGrpSpPr/>
          <p:nvPr/>
        </p:nvGrpSpPr>
        <p:grpSpPr>
          <a:xfrm>
            <a:off x="2286000" y="2362200"/>
            <a:ext cx="2286000" cy="1338828"/>
            <a:chOff x="2286000" y="2362200"/>
            <a:chExt cx="2286000" cy="1338828"/>
          </a:xfrm>
        </p:grpSpPr>
        <p:sp>
          <p:nvSpPr>
            <p:cNvPr id="12" name="Rounded Rectangle 11">
              <a:extLst>
                <a:ext uri="{C183D7F6-B498-43B3-948B-1728B52AA6E4}">
                  <adec:decorative xmlns:adec="http://schemas.microsoft.com/office/drawing/2017/decorative" val="1"/>
                </a:ext>
              </a:extLst>
            </p:cNvPr>
            <p:cNvSpPr/>
            <p:nvPr/>
          </p:nvSpPr>
          <p:spPr>
            <a:xfrm>
              <a:off x="2286000" y="2362200"/>
              <a:ext cx="2286000" cy="1338828"/>
            </a:xfrm>
            <a:prstGeom prst="roundRect">
              <a:avLst/>
            </a:prstGeom>
            <a:solidFill>
              <a:srgbClr val="3333CC"/>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8" name="Rectangle 7"/>
            <p:cNvSpPr/>
            <p:nvPr/>
          </p:nvSpPr>
          <p:spPr>
            <a:xfrm>
              <a:off x="2652185" y="2800781"/>
              <a:ext cx="1553630" cy="461665"/>
            </a:xfrm>
            <a:prstGeom prst="rect">
              <a:avLst/>
            </a:prstGeom>
          </p:spPr>
          <p:txBody>
            <a:bodyPr wrap="none">
              <a:spAutoFit/>
            </a:bodyPr>
            <a:lstStyle/>
            <a:p>
              <a:pPr lvl="0" algn="ctr"/>
              <a:r>
                <a:rPr lang="en-US" b="1" dirty="0">
                  <a:solidFill>
                    <a:schemeClr val="bg1"/>
                  </a:solidFill>
                  <a:effectLst>
                    <a:outerShdw blurRad="38100" dist="38100" dir="2700000" algn="tl">
                      <a:srgbClr val="000000">
                        <a:alpha val="43137"/>
                      </a:srgbClr>
                    </a:outerShdw>
                  </a:effectLst>
                  <a:latin typeface="+mj-lt"/>
                </a:rPr>
                <a:t>The Plan </a:t>
              </a:r>
            </a:p>
          </p:txBody>
        </p:sp>
      </p:grpSp>
      <p:grpSp>
        <p:nvGrpSpPr>
          <p:cNvPr id="14" name="Group 13" descr="The plan sponsor">
            <a:extLst>
              <a:ext uri="{FF2B5EF4-FFF2-40B4-BE49-F238E27FC236}">
                <a16:creationId xmlns:a16="http://schemas.microsoft.com/office/drawing/2014/main" id="{1AD95A33-4588-21E1-1A01-277FC180CAF0}"/>
              </a:ext>
            </a:extLst>
          </p:cNvPr>
          <p:cNvGrpSpPr/>
          <p:nvPr/>
        </p:nvGrpSpPr>
        <p:grpSpPr>
          <a:xfrm>
            <a:off x="5486400" y="2362200"/>
            <a:ext cx="2286000" cy="1338828"/>
            <a:chOff x="5486400" y="2362200"/>
            <a:chExt cx="2286000" cy="1338828"/>
          </a:xfrm>
        </p:grpSpPr>
        <p:sp>
          <p:nvSpPr>
            <p:cNvPr id="4" name="Rounded Rectangle 3">
              <a:extLst>
                <a:ext uri="{C183D7F6-B498-43B3-948B-1728B52AA6E4}">
                  <adec:decorative xmlns:adec="http://schemas.microsoft.com/office/drawing/2017/decorative" val="1"/>
                </a:ext>
              </a:extLst>
            </p:cNvPr>
            <p:cNvSpPr/>
            <p:nvPr/>
          </p:nvSpPr>
          <p:spPr>
            <a:xfrm>
              <a:off x="5486400" y="2362200"/>
              <a:ext cx="2286000" cy="1338828"/>
            </a:xfrm>
            <a:prstGeom prst="roundRect">
              <a:avLst/>
            </a:prstGeom>
            <a:solidFill>
              <a:srgbClr val="3333CC"/>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p>
          </p:txBody>
        </p:sp>
        <p:sp>
          <p:nvSpPr>
            <p:cNvPr id="9" name="Rectangle 8"/>
            <p:cNvSpPr/>
            <p:nvPr/>
          </p:nvSpPr>
          <p:spPr>
            <a:xfrm>
              <a:off x="5486400" y="2616115"/>
              <a:ext cx="2286000" cy="830997"/>
            </a:xfrm>
            <a:prstGeom prst="rect">
              <a:avLst/>
            </a:prstGeom>
          </p:spPr>
          <p:txBody>
            <a:bodyPr wrap="square">
              <a:spAutoFit/>
            </a:bodyPr>
            <a:lstStyle/>
            <a:p>
              <a:pPr lvl="0" algn="ctr"/>
              <a:r>
                <a:rPr lang="en-US" b="1" dirty="0">
                  <a:solidFill>
                    <a:schemeClr val="bg1"/>
                  </a:solidFill>
                  <a:effectLst>
                    <a:outerShdw blurRad="38100" dist="38100" dir="2700000" algn="tl">
                      <a:srgbClr val="000000">
                        <a:alpha val="43137"/>
                      </a:srgbClr>
                    </a:outerShdw>
                  </a:effectLst>
                  <a:latin typeface="+mj-lt"/>
                </a:rPr>
                <a:t>The Plan Sponsor</a:t>
              </a:r>
            </a:p>
          </p:txBody>
        </p:sp>
      </p:grpSp>
      <p:grpSp>
        <p:nvGrpSpPr>
          <p:cNvPr id="16" name="Group 15" descr="A serice provider">
            <a:extLst>
              <a:ext uri="{FF2B5EF4-FFF2-40B4-BE49-F238E27FC236}">
                <a16:creationId xmlns:a16="http://schemas.microsoft.com/office/drawing/2014/main" id="{59E81DF0-F45E-BD86-6ADB-970816B6AB45}"/>
              </a:ext>
            </a:extLst>
          </p:cNvPr>
          <p:cNvGrpSpPr/>
          <p:nvPr/>
        </p:nvGrpSpPr>
        <p:grpSpPr>
          <a:xfrm>
            <a:off x="2286000" y="4038600"/>
            <a:ext cx="2286000" cy="1338828"/>
            <a:chOff x="2286000" y="4038600"/>
            <a:chExt cx="2286000" cy="1338828"/>
          </a:xfrm>
        </p:grpSpPr>
        <p:sp>
          <p:nvSpPr>
            <p:cNvPr id="10" name="Rounded Rectangle 9">
              <a:extLst>
                <a:ext uri="{C183D7F6-B498-43B3-948B-1728B52AA6E4}">
                  <adec:decorative xmlns:adec="http://schemas.microsoft.com/office/drawing/2017/decorative" val="1"/>
                </a:ext>
              </a:extLst>
            </p:cNvPr>
            <p:cNvSpPr/>
            <p:nvPr/>
          </p:nvSpPr>
          <p:spPr>
            <a:xfrm>
              <a:off x="2286000" y="4038600"/>
              <a:ext cx="2286000" cy="1338828"/>
            </a:xfrm>
            <a:prstGeom prst="roundRect">
              <a:avLst/>
            </a:prstGeom>
            <a:solidFill>
              <a:srgbClr val="3333CC"/>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3" name="Rectangle 12"/>
            <p:cNvSpPr/>
            <p:nvPr/>
          </p:nvSpPr>
          <p:spPr>
            <a:xfrm>
              <a:off x="2395945" y="4292515"/>
              <a:ext cx="2066109" cy="830997"/>
            </a:xfrm>
            <a:prstGeom prst="rect">
              <a:avLst/>
            </a:prstGeom>
          </p:spPr>
          <p:txBody>
            <a:bodyPr wrap="square">
              <a:spAutoFit/>
            </a:bodyPr>
            <a:lstStyle/>
            <a:p>
              <a:pPr lvl="0" algn="ctr"/>
              <a:r>
                <a:rPr lang="en-US" b="1" dirty="0">
                  <a:solidFill>
                    <a:schemeClr val="bg1"/>
                  </a:solidFill>
                  <a:effectLst>
                    <a:outerShdw blurRad="38100" dist="38100" dir="2700000" algn="tl">
                      <a:srgbClr val="000000">
                        <a:alpha val="43137"/>
                      </a:srgbClr>
                    </a:outerShdw>
                  </a:effectLst>
                  <a:latin typeface="+mj-lt"/>
                </a:rPr>
                <a:t>A Service provider</a:t>
              </a:r>
            </a:p>
          </p:txBody>
        </p:sp>
      </p:grpSp>
    </p:spTree>
    <p:extLst>
      <p:ext uri="{BB962C8B-B14F-4D97-AF65-F5344CB8AC3E}">
        <p14:creationId xmlns:p14="http://schemas.microsoft.com/office/powerpoint/2010/main" val="12779023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descr="Sources for Targeted Investigations breakdown"/>
          <p:cNvGraphicFramePr>
            <a:graphicFrameLocks/>
          </p:cNvGraphicFramePr>
          <p:nvPr>
            <p:extLst>
              <p:ext uri="{D42A27DB-BD31-4B8C-83A1-F6EECF244321}">
                <p14:modId xmlns:p14="http://schemas.microsoft.com/office/powerpoint/2010/main" val="2757555781"/>
              </p:ext>
            </p:extLst>
          </p:nvPr>
        </p:nvGraphicFramePr>
        <p:xfrm>
          <a:off x="1333500" y="838200"/>
          <a:ext cx="7467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hidden="1"/>
          <p:cNvSpPr>
            <a:spLocks noGrp="1"/>
          </p:cNvSpPr>
          <p:nvPr>
            <p:ph type="title" idx="4294967295"/>
          </p:nvPr>
        </p:nvSpPr>
        <p:spPr/>
        <p:txBody>
          <a:bodyPr>
            <a:normAutofit fontScale="90000"/>
          </a:bodyPr>
          <a:lstStyle/>
          <a:p>
            <a:r>
              <a:rPr lang="en-US" dirty="0"/>
              <a:t>Sources for Targeted</a:t>
            </a:r>
            <a:r>
              <a:rPr lang="en-US" baseline="0" dirty="0"/>
              <a:t> Investigations</a:t>
            </a:r>
            <a:endParaRPr lang="en-US" dirty="0"/>
          </a:p>
        </p:txBody>
      </p:sp>
    </p:spTree>
    <p:extLst>
      <p:ext uri="{BB962C8B-B14F-4D97-AF65-F5344CB8AC3E}">
        <p14:creationId xmlns:p14="http://schemas.microsoft.com/office/powerpoint/2010/main" val="2961984958"/>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47725"/>
            <a:ext cx="7239000" cy="1362075"/>
          </a:xfrm>
        </p:spPr>
        <p:txBody>
          <a:bodyPr>
            <a:noAutofit/>
          </a:bodyPr>
          <a:lstStyle/>
          <a:p>
            <a:pPr>
              <a:lnSpc>
                <a:spcPct val="80000"/>
              </a:lnSpc>
              <a:spcBef>
                <a:spcPct val="20000"/>
              </a:spcBef>
              <a:buClr>
                <a:schemeClr val="accent1"/>
              </a:buClr>
              <a:buSzPct val="80000"/>
            </a:pPr>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National Health Enforcement Initiatives Project</a:t>
            </a:r>
            <a:endPar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Tree>
    <p:extLst>
      <p:ext uri="{BB962C8B-B14F-4D97-AF65-F5344CB8AC3E}">
        <p14:creationId xmlns:p14="http://schemas.microsoft.com/office/powerpoint/2010/main" val="4051074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613452" y="1609339"/>
            <a:ext cx="7037132" cy="509370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ts val="600"/>
              </a:spcAft>
              <a:buClr>
                <a:schemeClr val="accent3">
                  <a:lumMod val="75000"/>
                </a:schemeClr>
              </a:buClr>
              <a:buSzTx/>
              <a:buFont typeface="Arial" panose="020B0604020202020204" pitchFamily="34" charset="0"/>
              <a:buChar char="•"/>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The national initiatives for health enforcement for FY 2023 remain unchanged from FY 2022, and include MEWA financial solvency/fraud investigations, emergency services, and health service provider self-dealing. MHPAEA enforcement is now a national project and there will be a continued increased focus on MHPAEA in FY 2023. Enforcement of the group health plan requirements related to COVID-19 and COBRA under FFCRA and the CARES Act, and the American Rescue Plan will also be areas of focus in FY 2023, as will implementation and enforcement of the surprise billing and transparency provisions of the Consolidated Appropriations Act of 2020. The Equity Enforcement Focus will also continue from FY 2022, which focuses on the enforcement program’s impact on equity issues and having positive impact on underserved communities.</a:t>
            </a:r>
          </a:p>
          <a:p>
            <a:pPr marL="342900" marR="0" lvl="0" indent="-342900" algn="l" defTabSz="914400" rtl="0" eaLnBrk="0" fontAlgn="base" latinLnBrk="0" hangingPunct="0">
              <a:lnSpc>
                <a:spcPct val="100000"/>
              </a:lnSpc>
              <a:spcBef>
                <a:spcPct val="0"/>
              </a:spcBef>
              <a:spcAft>
                <a:spcPct val="0"/>
              </a:spcAft>
              <a:buClr>
                <a:schemeClr val="accent3">
                  <a:lumMod val="75000"/>
                </a:schemeClr>
              </a:buClr>
              <a:buSzTx/>
              <a:buFont typeface="Arial" panose="020B0604020202020204" pitchFamily="34" charset="0"/>
              <a:buChar char="•"/>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Includes a broad range of investigative issues such as:</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Proper plan administration</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Proper claims payment</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Service provider fees</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Compliance with claims procedure rules</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Compliance with health care laws under Part 7 of ERISA in stated plan terms and operations</a:t>
            </a:r>
          </a:p>
          <a:p>
            <a:pPr marL="919163" marR="0" lvl="0" indent="-342900" algn="l" defTabSz="914400" rtl="0" eaLnBrk="0" fontAlgn="base" latinLnBrk="0" hangingPunct="0">
              <a:lnSpc>
                <a:spcPct val="100000"/>
              </a:lnSpc>
              <a:spcBef>
                <a:spcPct val="0"/>
              </a:spcBef>
              <a:spcAft>
                <a:spcPct val="0"/>
              </a:spcAft>
              <a:buClr>
                <a:schemeClr val="accent3">
                  <a:lumMod val="75000"/>
                </a:schemeClr>
              </a:buClr>
              <a:buSzPct val="80000"/>
              <a:buFont typeface="Courier New" panose="02070309020205020404" pitchFamily="49" charset="0"/>
              <a:buChar char="o"/>
              <a:tabLst/>
              <a:defRPr/>
            </a:pPr>
            <a:r>
              <a:rPr kumimoji="0" lang="en-US" sz="1600" b="0" i="0" u="none" strike="noStrike" kern="1200" cap="none" spc="0" normalizeH="0" baseline="0" noProof="0" dirty="0">
                <a:ln>
                  <a:noFill/>
                </a:ln>
                <a:solidFill>
                  <a:schemeClr val="tx1"/>
                </a:solidFill>
                <a:effectLst/>
                <a:uLnTx/>
                <a:uFillTx/>
                <a:latin typeface="+mj-lt"/>
                <a:ea typeface="+mn-ea"/>
                <a:cs typeface="+mn-cs"/>
              </a:rPr>
              <a:t>Insolvency/unpaid claims</a:t>
            </a:r>
            <a:endParaRPr kumimoji="0" lang="en-US" sz="1800" b="0" i="0" u="none" strike="noStrike" kern="1200" cap="none" spc="0" normalizeH="0" baseline="0" noProof="0" dirty="0">
              <a:ln>
                <a:noFill/>
              </a:ln>
              <a:solidFill>
                <a:schemeClr val="tx1"/>
              </a:solidFill>
              <a:effectLst/>
              <a:uLnTx/>
              <a:uFillTx/>
              <a:latin typeface="+mj-lt"/>
              <a:ea typeface="+mn-ea"/>
              <a:cs typeface="+mn-cs"/>
            </a:endParaRPr>
          </a:p>
        </p:txBody>
      </p:sp>
      <p:grpSp>
        <p:nvGrpSpPr>
          <p:cNvPr id="4" name="Group 3" descr="Health Enforcement Initiatives"/>
          <p:cNvGrpSpPr/>
          <p:nvPr/>
        </p:nvGrpSpPr>
        <p:grpSpPr>
          <a:xfrm>
            <a:off x="1563984" y="322238"/>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Health Enforcement Initiatives</a:t>
              </a:r>
            </a:p>
          </p:txBody>
        </p:sp>
      </p:grpSp>
    </p:spTree>
    <p:extLst>
      <p:ext uri="{BB962C8B-B14F-4D97-AF65-F5344CB8AC3E}">
        <p14:creationId xmlns:p14="http://schemas.microsoft.com/office/powerpoint/2010/main" val="22250078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63984" y="2107716"/>
            <a:ext cx="7086600" cy="375968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Failure to provide benefits in accordance with plan terms</a:t>
            </a:r>
          </a:p>
          <a:p>
            <a:pPr marL="571500" marR="0" lvl="0" indent="-342900" algn="l" defTabSz="889000" rtl="0" eaLnBrk="0" fontAlgn="base" latinLnBrk="0" hangingPunct="0">
              <a:lnSpc>
                <a:spcPts val="188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Improper or arbitrary claims adjudication</a:t>
            </a: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Failure to follow the DOL claims procedure rules</a:t>
            </a: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Failure to forward employee premiums to the insurance provider</a:t>
            </a: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Failure to provide mental health benefits in parity with medical/surgical benefits in accordance with mental health parity rules</a:t>
            </a:r>
          </a:p>
          <a:p>
            <a:pPr marL="628650" marR="0" lvl="0" indent="-342900" algn="l" defTabSz="914400" rtl="0" eaLnBrk="1" fontAlgn="auto" latinLnBrk="0" hangingPunct="1">
              <a:lnSpc>
                <a:spcPts val="188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ts val="188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Failure to provide required notices</a:t>
            </a:r>
          </a:p>
        </p:txBody>
      </p:sp>
      <p:grpSp>
        <p:nvGrpSpPr>
          <p:cNvPr id="6" name="Group 5" descr="Examples of Group Health Plan Violations"/>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7" name="Rounded Rectangle 6"/>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200" dirty="0"/>
                <a:t>Examples of Group Health Plan Violations</a:t>
              </a:r>
            </a:p>
          </p:txBody>
        </p:sp>
      </p:grpSp>
    </p:spTree>
    <p:extLst>
      <p:ext uri="{BB962C8B-B14F-4D97-AF65-F5344CB8AC3E}">
        <p14:creationId xmlns:p14="http://schemas.microsoft.com/office/powerpoint/2010/main" val="32663452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23925"/>
            <a:ext cx="7239000" cy="1362075"/>
          </a:xfrm>
        </p:spPr>
        <p:txBody>
          <a:bodyPr>
            <a:normAutofit/>
          </a:bodyPr>
          <a:lstStyle/>
          <a:p>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Investigative Process</a:t>
            </a:r>
            <a:endPar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Tree>
    <p:extLst>
      <p:ext uri="{BB962C8B-B14F-4D97-AF65-F5344CB8AC3E}">
        <p14:creationId xmlns:p14="http://schemas.microsoft.com/office/powerpoint/2010/main" val="2418302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p:cNvSpPr>
            <a:spLocks noGrp="1" noChangeArrowheads="1"/>
          </p:cNvSpPr>
          <p:nvPr>
            <p:ph type="title" idx="4294967295"/>
          </p:nvPr>
        </p:nvSpPr>
        <p:spPr>
          <a:xfrm>
            <a:off x="990600" y="228600"/>
            <a:ext cx="8126896" cy="1143000"/>
          </a:xfrm>
        </p:spPr>
        <p:txBody>
          <a:bodyPr>
            <a:noAutofit/>
          </a:bodyPr>
          <a:lstStyle/>
          <a:p>
            <a:pPr algn="ctr"/>
            <a:r>
              <a:rPr lang="en-US" altLang="en-US" sz="400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latin typeface="Berlin Sans FB" panose="020E0602020502020306" pitchFamily="34" charset="0"/>
              </a:rPr>
              <a:t>General Process for Civil Plan Investigations</a:t>
            </a:r>
          </a:p>
        </p:txBody>
      </p:sp>
      <p:sp>
        <p:nvSpPr>
          <p:cNvPr id="5" name="Line 8" descr="Decorative"/>
          <p:cNvSpPr>
            <a:spLocks noChangeShapeType="1"/>
          </p:cNvSpPr>
          <p:nvPr/>
        </p:nvSpPr>
        <p:spPr bwMode="auto">
          <a:xfrm>
            <a:off x="990600" y="15240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2" name="Content Placeholder 1" descr="General Process for Civil Plan Investigations breakdown"/>
          <p:cNvGraphicFramePr>
            <a:graphicFrameLocks noGrp="1"/>
          </p:cNvGraphicFramePr>
          <p:nvPr>
            <p:ph sz="quarter" idx="4294967295"/>
            <p:extLst>
              <p:ext uri="{D42A27DB-BD31-4B8C-83A1-F6EECF244321}">
                <p14:modId xmlns:p14="http://schemas.microsoft.com/office/powerpoint/2010/main" val="287789477"/>
              </p:ext>
            </p:extLst>
          </p:nvPr>
        </p:nvGraphicFramePr>
        <p:xfrm>
          <a:off x="533400" y="1447800"/>
          <a:ext cx="83820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2347221"/>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2"/>
          <p:cNvSpPr>
            <a:spLocks noGrp="1" noChangeArrowheads="1"/>
          </p:cNvSpPr>
          <p:nvPr>
            <p:ph type="title" idx="4294967295"/>
          </p:nvPr>
        </p:nvSpPr>
        <p:spPr>
          <a:xfrm>
            <a:off x="1143000" y="334962"/>
            <a:ext cx="7772400" cy="884238"/>
          </a:xfrm>
        </p:spPr>
        <p:txBody>
          <a:bodyPr>
            <a:normAutofit/>
          </a:bodyPr>
          <a:lstStyle/>
          <a:p>
            <a:pPr eaLnBrk="1" hangingPunct="1"/>
            <a:r>
              <a:rPr lang="en-US" altLang="en-US" sz="4000" dirty="0">
                <a:ln w="6350">
                  <a:solidFill>
                    <a:schemeClr val="accent1">
                      <a:shade val="43000"/>
                    </a:schemeClr>
                  </a:solidFill>
                </a:ln>
                <a:solidFill>
                  <a:schemeClr val="accent6">
                    <a:lumMod val="75000"/>
                  </a:schemeClr>
                </a:solidFill>
                <a:effectLst>
                  <a:outerShdw blurRad="26000" dist="26000" dir="14500000" algn="tl" rotWithShape="0">
                    <a:srgbClr val="000000">
                      <a:alpha val="40000"/>
                    </a:srgbClr>
                  </a:outerShdw>
                </a:effectLst>
                <a:latin typeface="Berlin Sans FB" panose="020E0602020502020306" pitchFamily="34" charset="0"/>
              </a:rPr>
              <a:t>Initial Investigative Steps</a:t>
            </a:r>
          </a:p>
        </p:txBody>
      </p:sp>
      <p:graphicFrame>
        <p:nvGraphicFramePr>
          <p:cNvPr id="2" name="Content Placeholder 1" descr="Initial Investigative Steps breakdown"/>
          <p:cNvGraphicFramePr>
            <a:graphicFrameLocks noGrp="1"/>
          </p:cNvGraphicFramePr>
          <p:nvPr>
            <p:ph sz="quarter" idx="4294967295"/>
            <p:extLst>
              <p:ext uri="{D42A27DB-BD31-4B8C-83A1-F6EECF244321}">
                <p14:modId xmlns:p14="http://schemas.microsoft.com/office/powerpoint/2010/main" val="169553459"/>
              </p:ext>
            </p:extLst>
          </p:nvPr>
        </p:nvGraphicFramePr>
        <p:xfrm>
          <a:off x="1524000" y="1450975"/>
          <a:ext cx="7086600" cy="5254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Line 8" descr="Decorative"/>
          <p:cNvSpPr>
            <a:spLocks noChangeShapeType="1"/>
          </p:cNvSpPr>
          <p:nvPr/>
        </p:nvSpPr>
        <p:spPr bwMode="auto">
          <a:xfrm>
            <a:off x="990600" y="1295400"/>
            <a:ext cx="8153400" cy="0"/>
          </a:xfrm>
          <a:prstGeom prst="line">
            <a:avLst/>
          </a:prstGeom>
          <a:noFill/>
          <a:ln w="38100">
            <a:solidFill>
              <a:srgbClr val="A0D9F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970461527"/>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613452" y="1982212"/>
            <a:ext cx="6987664" cy="449353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Plan document / SPD / Certificate of Coverage</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Summary of Benefits and Coverage (SBC)</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Service provider contracts </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Premium or contribution schedules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Documents related to plan finances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Claims Data and Claims Files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Claims Adjudication Policies and Guidelines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Participant notices required by ERISA</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Other documents related to ERISA compliance</a:t>
            </a:r>
          </a:p>
        </p:txBody>
      </p:sp>
      <p:grpSp>
        <p:nvGrpSpPr>
          <p:cNvPr id="4" name="Group 3" descr="Basic Health Plan Documents"/>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altLang="en-US" sz="3200" dirty="0"/>
                <a:t>Basic Health Plan Documents</a:t>
              </a:r>
              <a:endParaRPr lang="en-US" sz="3200" dirty="0"/>
            </a:p>
          </p:txBody>
        </p:sp>
      </p:grpSp>
    </p:spTree>
    <p:extLst>
      <p:ext uri="{BB962C8B-B14F-4D97-AF65-F5344CB8AC3E}">
        <p14:creationId xmlns:p14="http://schemas.microsoft.com/office/powerpoint/2010/main" val="757426689"/>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828800" y="1905000"/>
            <a:ext cx="6553200" cy="329320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ERISA grants DOL (EBSA) the power to “enter such places, inspect such books and records and question such persons … as deemed necessary”</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DOL (EBSA) has the authority to issue subpoenas requiring the production of documents or testimony</a:t>
            </a:r>
          </a:p>
        </p:txBody>
      </p:sp>
      <p:grpSp>
        <p:nvGrpSpPr>
          <p:cNvPr id="4" name="Group 3" descr="Subpoenas"/>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4000" dirty="0"/>
                <a:t>Subpoenas</a:t>
              </a:r>
            </a:p>
          </p:txBody>
        </p:sp>
      </p:grpSp>
    </p:spTree>
    <p:extLst>
      <p:ext uri="{BB962C8B-B14F-4D97-AF65-F5344CB8AC3E}">
        <p14:creationId xmlns:p14="http://schemas.microsoft.com/office/powerpoint/2010/main" val="779024711"/>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1907262"/>
            <a:ext cx="6629400" cy="378565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mj-lt"/>
                <a:ea typeface="+mn-ea"/>
                <a:cs typeface="+mn-cs"/>
              </a:rPr>
              <a:t>Speak with plan sponsor and service providers to clarify plan terms to determine if violations of the health laws or other systemic problems exist</a:t>
            </a:r>
          </a:p>
          <a:p>
            <a:pPr marL="228600" marR="0" lvl="0" indent="0" algn="l" defTabSz="889000" rtl="0" eaLnBrk="0" fontAlgn="base" latinLnBrk="0" hangingPunct="0">
              <a:lnSpc>
                <a:spcPct val="100000"/>
              </a:lnSpc>
              <a:spcBef>
                <a:spcPts val="0"/>
              </a:spcBef>
              <a:spcAft>
                <a:spcPts val="0"/>
              </a:spcAft>
              <a:buClr>
                <a:schemeClr val="accent3">
                  <a:lumMod val="75000"/>
                </a:schemeClr>
              </a:buClr>
              <a:buSzPct val="90000"/>
              <a:buFontTx/>
              <a:buNone/>
              <a:tabLst/>
              <a:defRPr/>
            </a:pPr>
            <a:endParaRPr kumimoji="0" lang="en-US" sz="20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mj-lt"/>
                <a:ea typeface="+mn-ea"/>
                <a:cs typeface="+mn-cs"/>
              </a:rPr>
              <a:t>Determine the extent and impact of harm to participants and beneficiaries due to violations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mj-lt"/>
                <a:ea typeface="+mn-ea"/>
                <a:cs typeface="+mn-cs"/>
              </a:rPr>
              <a:t>Determine the most appropriate action to take to correct the problem</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mj-lt"/>
                <a:ea typeface="+mn-ea"/>
                <a:cs typeface="+mn-cs"/>
              </a:rPr>
              <a:t>Work with service provider (if applicable) to make global corrections for all affected plan clients</a:t>
            </a:r>
          </a:p>
        </p:txBody>
      </p:sp>
      <p:grpSp>
        <p:nvGrpSpPr>
          <p:cNvPr id="6" name="Group 5" descr="Findings and Follow-Up"/>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7" name="Rounded Rectangle 6"/>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600" dirty="0"/>
                <a:t>Findings and Follow-Up</a:t>
              </a:r>
            </a:p>
          </p:txBody>
        </p:sp>
      </p:grpSp>
    </p:spTree>
    <p:extLst>
      <p:ext uri="{BB962C8B-B14F-4D97-AF65-F5344CB8AC3E}">
        <p14:creationId xmlns:p14="http://schemas.microsoft.com/office/powerpoint/2010/main" val="29125196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idx="4294967295"/>
          </p:nvPr>
        </p:nvSpPr>
        <p:spPr>
          <a:xfrm>
            <a:off x="1447800" y="5105400"/>
            <a:ext cx="6938196" cy="89255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rgbClr val="002060"/>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Identifies problems &amp; corrective actions taken</a:t>
            </a:r>
          </a:p>
          <a:p>
            <a:pPr marL="571500" marR="0" lvl="0" indent="-342900" algn="l" defTabSz="889000" rtl="0" eaLnBrk="0" fontAlgn="base" latinLnBrk="0" hangingPunct="0">
              <a:lnSpc>
                <a:spcPct val="100000"/>
              </a:lnSpc>
              <a:spcBef>
                <a:spcPts val="0"/>
              </a:spcBef>
              <a:spcAft>
                <a:spcPts val="0"/>
              </a:spcAft>
              <a:buClr>
                <a:srgbClr val="002060"/>
              </a:buClr>
              <a:buSzPct val="90000"/>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mj-lt"/>
                <a:ea typeface="+mn-ea"/>
                <a:cs typeface="+mn-cs"/>
              </a:rPr>
              <a:t>Indicates the case is closed</a:t>
            </a:r>
          </a:p>
        </p:txBody>
      </p:sp>
      <p:grpSp>
        <p:nvGrpSpPr>
          <p:cNvPr id="11" name="Group 10" descr="Closing Letter"/>
          <p:cNvGrpSpPr/>
          <p:nvPr/>
        </p:nvGrpSpPr>
        <p:grpSpPr>
          <a:xfrm>
            <a:off x="1447800" y="3919450"/>
            <a:ext cx="7086600" cy="1103074"/>
            <a:chOff x="0" y="0"/>
            <a:chExt cx="8526072" cy="1219200"/>
          </a:xfrm>
          <a:solidFill>
            <a:srgbClr val="015589"/>
          </a:solidFill>
          <a:scene3d>
            <a:camera prst="orthographicFront">
              <a:rot lat="0" lon="0" rev="0"/>
            </a:camera>
            <a:lightRig rig="balanced" dir="t">
              <a:rot lat="0" lon="0" rev="8700000"/>
            </a:lightRig>
          </a:scene3d>
        </p:grpSpPr>
        <p:sp>
          <p:nvSpPr>
            <p:cNvPr id="12" name="Rounded Rectangle 11"/>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algn="ctr"/>
              <a:r>
                <a:rPr lang="en-US" sz="3200" dirty="0"/>
                <a:t>Closing Letter </a:t>
              </a:r>
            </a:p>
          </p:txBody>
        </p:sp>
      </p:grpSp>
      <p:sp>
        <p:nvSpPr>
          <p:cNvPr id="3" name="Rectangle 2"/>
          <p:cNvSpPr/>
          <p:nvPr/>
        </p:nvSpPr>
        <p:spPr>
          <a:xfrm>
            <a:off x="1447800" y="1752600"/>
            <a:ext cx="6938196" cy="1692771"/>
          </a:xfrm>
          <a:prstGeom prst="rect">
            <a:avLst/>
          </a:prstGeom>
        </p:spPr>
        <p:txBody>
          <a:bodyPr wrap="square">
            <a:spAutoFit/>
          </a:bodyPr>
          <a:lstStyle/>
          <a:p>
            <a:pPr marL="571500" lvl="0" indent="-342900" defTabSz="889000">
              <a:spcBef>
                <a:spcPts val="0"/>
              </a:spcBef>
              <a:spcAft>
                <a:spcPts val="0"/>
              </a:spcAft>
              <a:buClr>
                <a:srgbClr val="002060"/>
              </a:buClr>
              <a:buSzPct val="90000"/>
              <a:buFont typeface="Arial" panose="020B0604020202020204" pitchFamily="34" charset="0"/>
              <a:buChar char="•"/>
            </a:pPr>
            <a:r>
              <a:rPr lang="en-US" sz="2600" dirty="0">
                <a:latin typeface="+mj-lt"/>
              </a:rPr>
              <a:t>Identifies violations</a:t>
            </a:r>
          </a:p>
          <a:p>
            <a:pPr marL="571500" lvl="0" indent="-342900" defTabSz="889000">
              <a:spcBef>
                <a:spcPts val="0"/>
              </a:spcBef>
              <a:spcAft>
                <a:spcPts val="0"/>
              </a:spcAft>
              <a:buClr>
                <a:srgbClr val="002060"/>
              </a:buClr>
              <a:buSzPct val="90000"/>
              <a:buFont typeface="Arial" panose="020B0604020202020204" pitchFamily="34" charset="0"/>
              <a:buChar char="•"/>
            </a:pPr>
            <a:r>
              <a:rPr lang="en-US" sz="2600" dirty="0">
                <a:latin typeface="+mj-lt"/>
              </a:rPr>
              <a:t>Offers chance to discuss corrective action</a:t>
            </a:r>
          </a:p>
          <a:p>
            <a:pPr marL="571500" lvl="0" indent="-342900" defTabSz="889000">
              <a:spcBef>
                <a:spcPts val="0"/>
              </a:spcBef>
              <a:spcAft>
                <a:spcPts val="0"/>
              </a:spcAft>
              <a:buClr>
                <a:srgbClr val="002060"/>
              </a:buClr>
              <a:buSzPct val="90000"/>
              <a:buFont typeface="Arial" panose="020B0604020202020204" pitchFamily="34" charset="0"/>
              <a:buChar char="•"/>
            </a:pPr>
            <a:r>
              <a:rPr lang="en-US" sz="2600" dirty="0">
                <a:latin typeface="+mj-lt"/>
              </a:rPr>
              <a:t>If corrective action is not taken, potential referral to the Solicitor’s Office </a:t>
            </a:r>
          </a:p>
        </p:txBody>
      </p:sp>
      <p:grpSp>
        <p:nvGrpSpPr>
          <p:cNvPr id="4" name="Group 3" descr="Voluntary Compliance Letter"/>
          <p:cNvGrpSpPr/>
          <p:nvPr/>
        </p:nvGrpSpPr>
        <p:grpSpPr>
          <a:xfrm>
            <a:off x="1447800" y="573326"/>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Voluntary Compliance Letter</a:t>
              </a:r>
            </a:p>
          </p:txBody>
        </p:sp>
      </p:grpSp>
    </p:spTree>
    <p:extLst>
      <p:ext uri="{BB962C8B-B14F-4D97-AF65-F5344CB8AC3E}">
        <p14:creationId xmlns:p14="http://schemas.microsoft.com/office/powerpoint/2010/main" val="1074902219"/>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304925"/>
            <a:ext cx="7239000" cy="1362075"/>
          </a:xfrm>
        </p:spPr>
        <p:txBody>
          <a:bodyPr>
            <a:noAutofit/>
          </a:bodyPr>
          <a:lstStyle/>
          <a:p>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Correction &amp; Voluntary Fiduciary Compliance Program</a:t>
            </a:r>
            <a:endPar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Tree>
    <p:extLst>
      <p:ext uri="{BB962C8B-B14F-4D97-AF65-F5344CB8AC3E}">
        <p14:creationId xmlns:p14="http://schemas.microsoft.com/office/powerpoint/2010/main" val="2846521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613452" y="1828800"/>
            <a:ext cx="6987664" cy="432426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EBSA encourages self-correction</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Fiduciaries should regularly review operations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Health Law Self-Compliance Tool</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Upon detection, take corrective action(s)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Correction guidance is in VFCP documentation</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Call EBSA for compliance assistance</a:t>
            </a:r>
          </a:p>
        </p:txBody>
      </p:sp>
      <p:grpSp>
        <p:nvGrpSpPr>
          <p:cNvPr id="4" name="Group 3" descr="Corrections Pre-Investigation"/>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Corrections Pre-Investigation</a:t>
              </a:r>
            </a:p>
          </p:txBody>
        </p:sp>
      </p:grpSp>
    </p:spTree>
    <p:extLst>
      <p:ext uri="{BB962C8B-B14F-4D97-AF65-F5344CB8AC3E}">
        <p14:creationId xmlns:p14="http://schemas.microsoft.com/office/powerpoint/2010/main" val="647341203"/>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721126" y="1981200"/>
            <a:ext cx="6772316" cy="393954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Often, potential problems become clear during the investigation</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If problem is identified, work with EBSA to make corrections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Correction guidance may be available</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sz="25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500" b="0" i="0" u="none" strike="noStrike" kern="1200" cap="none" spc="0" normalizeH="0" baseline="0" noProof="0" dirty="0">
                <a:ln>
                  <a:noFill/>
                </a:ln>
                <a:solidFill>
                  <a:schemeClr val="tx1"/>
                </a:solidFill>
                <a:effectLst/>
                <a:uLnTx/>
                <a:uFillTx/>
                <a:latin typeface="+mj-lt"/>
                <a:ea typeface="+mn-ea"/>
                <a:cs typeface="+mn-cs"/>
              </a:rPr>
              <a:t>Proof of correction and number of participants and plans affected is required </a:t>
            </a:r>
          </a:p>
        </p:txBody>
      </p:sp>
      <p:grpSp>
        <p:nvGrpSpPr>
          <p:cNvPr id="4" name="Group 3" descr="Correction During Investigation"/>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Correction During Investigation</a:t>
              </a:r>
            </a:p>
          </p:txBody>
        </p:sp>
      </p:grpSp>
    </p:spTree>
    <p:extLst>
      <p:ext uri="{BB962C8B-B14F-4D97-AF65-F5344CB8AC3E}">
        <p14:creationId xmlns:p14="http://schemas.microsoft.com/office/powerpoint/2010/main" val="3130834489"/>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295400" y="1905000"/>
            <a:ext cx="7543800" cy="489364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Settlement agreement </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Notification to Participants and Beneficiaries of the correction</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Implementation of new internal controls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Re-adjudication of claims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Paying unpaid claims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Payment of Plan’s administrative costs and expenses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Interest</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Disgorgement of profits or surcharge</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Penalties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Removal of fiduciaries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Removal of service providers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Appointment of independent fiduciary</a:t>
            </a:r>
          </a:p>
        </p:txBody>
      </p:sp>
      <p:grpSp>
        <p:nvGrpSpPr>
          <p:cNvPr id="4" name="Group 3" descr="Depending on the circumstances, appropriate corrective action may include"/>
          <p:cNvGrpSpPr/>
          <p:nvPr/>
        </p:nvGrpSpPr>
        <p:grpSpPr>
          <a:xfrm>
            <a:off x="1563984" y="353172"/>
            <a:ext cx="7086600" cy="1475628"/>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135251" y="59516"/>
              <a:ext cx="8251037"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r>
                <a:rPr lang="en-US" sz="2800" dirty="0"/>
                <a:t>Depending on the circumstances, appropriate corrective action may include:</a:t>
              </a:r>
            </a:p>
          </p:txBody>
        </p:sp>
      </p:grpSp>
    </p:spTree>
    <p:extLst>
      <p:ext uri="{BB962C8B-B14F-4D97-AF65-F5344CB8AC3E}">
        <p14:creationId xmlns:p14="http://schemas.microsoft.com/office/powerpoint/2010/main" val="1840311358"/>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613452" y="1905000"/>
            <a:ext cx="6768548" cy="397031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Theft or embezzlement</a:t>
            </a:r>
            <a:endParaRPr kumimoji="0" lang="en-US" sz="28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Health care fraud	</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Kickbacks or bribes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False statements to investigators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Willful failures to file or false filings</a:t>
            </a:r>
          </a:p>
        </p:txBody>
      </p:sp>
      <p:grpSp>
        <p:nvGrpSpPr>
          <p:cNvPr id="4" name="Group 3" descr="Criminal Referrals"/>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Criminal Referrals</a:t>
              </a:r>
            </a:p>
          </p:txBody>
        </p:sp>
      </p:grpSp>
    </p:spTree>
    <p:extLst>
      <p:ext uri="{BB962C8B-B14F-4D97-AF65-F5344CB8AC3E}">
        <p14:creationId xmlns:p14="http://schemas.microsoft.com/office/powerpoint/2010/main" val="1746546214"/>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613452" y="1881217"/>
            <a:ext cx="6987664" cy="409342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600" b="0" i="0" u="none" strike="noStrike" kern="1200" cap="none" spc="0" normalizeH="0" baseline="0" noProof="0" dirty="0">
                <a:ln>
                  <a:noFill/>
                </a:ln>
                <a:solidFill>
                  <a:schemeClr val="tx1"/>
                </a:solidFill>
                <a:effectLst/>
                <a:uLnTx/>
                <a:uFillTx/>
                <a:latin typeface="+mj-lt"/>
                <a:ea typeface="+mn-ea"/>
                <a:cs typeface="+mn-cs"/>
              </a:rPr>
              <a:t>“Self-help” program</a:t>
            </a:r>
            <a:endParaRPr kumimoji="0" 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600" b="0" i="0" u="none" strike="noStrike" kern="1200" cap="none" spc="0" normalizeH="0" baseline="0" noProof="0" dirty="0">
                <a:ln>
                  <a:noFill/>
                </a:ln>
                <a:solidFill>
                  <a:schemeClr val="tx1"/>
                </a:solidFill>
                <a:effectLst/>
                <a:uLnTx/>
                <a:uFillTx/>
                <a:latin typeface="+mj-lt"/>
                <a:ea typeface="+mn-ea"/>
                <a:cs typeface="+mn-cs"/>
              </a:rPr>
              <a:t>Correction methods specified in regulations</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600" b="0" i="0" u="none" strike="noStrike" kern="1200" cap="none" spc="0" normalizeH="0" baseline="0" noProof="0" dirty="0">
                <a:ln>
                  <a:noFill/>
                </a:ln>
                <a:solidFill>
                  <a:schemeClr val="tx1"/>
                </a:solidFill>
                <a:effectLst/>
                <a:uLnTx/>
                <a:uFillTx/>
                <a:latin typeface="+mj-lt"/>
                <a:ea typeface="+mn-ea"/>
                <a:cs typeface="+mn-cs"/>
              </a:rPr>
              <a:t>Submit complete applications to Regional Office</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600" b="0" i="0" u="none" strike="noStrike" kern="1200" cap="none" spc="0" normalizeH="0" baseline="0" noProof="0" dirty="0">
                <a:ln>
                  <a:noFill/>
                </a:ln>
                <a:solidFill>
                  <a:schemeClr val="tx1"/>
                </a:solidFill>
                <a:effectLst/>
                <a:uLnTx/>
                <a:uFillTx/>
                <a:latin typeface="+mj-lt"/>
                <a:ea typeface="+mn-ea"/>
                <a:cs typeface="+mn-cs"/>
              </a:rPr>
              <a:t>EBSA issues “No Action” letter</a:t>
            </a: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endParaRPr kumimoji="0" lang="en-US" altLang="en-US" sz="2600" b="0" i="0" u="none" strike="noStrike" kern="1200" cap="none" spc="0" normalizeH="0" baseline="0" noProof="0" dirty="0">
              <a:ln>
                <a:noFill/>
              </a:ln>
              <a:solidFill>
                <a:schemeClr val="tx1"/>
              </a:solidFill>
              <a:effectLst/>
              <a:uLnTx/>
              <a:uFillTx/>
              <a:latin typeface="+mj-lt"/>
              <a:ea typeface="+mn-ea"/>
              <a:cs typeface="+mn-cs"/>
            </a:endParaRPr>
          </a:p>
          <a:p>
            <a:pPr marL="571500" marR="0" lvl="0" indent="-342900" algn="l" defTabSz="889000" rtl="0" eaLnBrk="0" fontAlgn="base" latinLnBrk="0" hangingPunct="0">
              <a:lnSpc>
                <a:spcPct val="100000"/>
              </a:lnSpc>
              <a:spcBef>
                <a:spcPts val="0"/>
              </a:spcBef>
              <a:spcAft>
                <a:spcPts val="0"/>
              </a:spcAft>
              <a:buClr>
                <a:schemeClr val="accent3">
                  <a:lumMod val="75000"/>
                </a:schemeClr>
              </a:buClr>
              <a:buSzPct val="90000"/>
              <a:buFont typeface="Arial" panose="020B0604020202020204" pitchFamily="34" charset="0"/>
              <a:buChar char="•"/>
              <a:tabLst/>
              <a:defRPr/>
            </a:pPr>
            <a:r>
              <a:rPr kumimoji="0" lang="en-US" altLang="en-US" sz="2600" b="0" i="0" u="none" strike="noStrike" kern="1200" cap="none" spc="0" normalizeH="0" baseline="0" noProof="0" dirty="0">
                <a:ln>
                  <a:noFill/>
                </a:ln>
                <a:solidFill>
                  <a:schemeClr val="tx1"/>
                </a:solidFill>
                <a:effectLst/>
                <a:uLnTx/>
                <a:uFillTx/>
                <a:latin typeface="+mj-lt"/>
                <a:ea typeface="+mn-ea"/>
                <a:cs typeface="+mn-cs"/>
              </a:rPr>
              <a:t>Some transactions eligible for excise tax relief</a:t>
            </a:r>
          </a:p>
        </p:txBody>
      </p:sp>
      <p:grpSp>
        <p:nvGrpSpPr>
          <p:cNvPr id="5" name="Group 4" descr="Voluntary Fiduciary Correction Program"/>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6" name="Rounded Rectangle 5"/>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Voluntary Fiduciary Correction Program (VFCP)</a:t>
              </a:r>
            </a:p>
          </p:txBody>
        </p:sp>
      </p:grpSp>
    </p:spTree>
    <p:extLst>
      <p:ext uri="{BB962C8B-B14F-4D97-AF65-F5344CB8AC3E}">
        <p14:creationId xmlns:p14="http://schemas.microsoft.com/office/powerpoint/2010/main" val="4125978739"/>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CD97BF-3AA3-1BF4-3BC1-C47F172C46AE}"/>
              </a:ext>
            </a:extLst>
          </p:cNvPr>
          <p:cNvSpPr txBox="1"/>
          <p:nvPr/>
        </p:nvSpPr>
        <p:spPr>
          <a:xfrm>
            <a:off x="1295400" y="2967335"/>
            <a:ext cx="8219683" cy="707886"/>
          </a:xfrm>
          <a:prstGeom prst="rect">
            <a:avLst/>
          </a:prstGeom>
          <a:noFill/>
        </p:spPr>
        <p:txBody>
          <a:bodyPr wrap="square" rtlCol="0">
            <a:spAutoFit/>
          </a:bodyPr>
          <a:lstStyle/>
          <a:p>
            <a:r>
              <a:rPr lang="en-US" sz="4000" b="1" cap="small" dirty="0">
                <a:solidFill>
                  <a:srgbClr val="064884"/>
                </a:solidFill>
                <a:effectLst>
                  <a:outerShdw blurRad="50000" dist="30000" dir="5400000" algn="tl" rotWithShape="0">
                    <a:srgbClr val="000000">
                      <a:alpha val="30000"/>
                    </a:srgbClr>
                  </a:outerShdw>
                </a:effectLst>
                <a:latin typeface="Optima LT Std Medium" pitchFamily="34" charset="0"/>
                <a:cs typeface="Times New Roman" panose="02020603050405020304" pitchFamily="18" charset="0"/>
              </a:rPr>
              <a:t>Retirement Plans – Getting it Right</a:t>
            </a:r>
          </a:p>
        </p:txBody>
      </p:sp>
    </p:spTree>
    <p:extLst>
      <p:ext uri="{BB962C8B-B14F-4D97-AF65-F5344CB8AC3E}">
        <p14:creationId xmlns:p14="http://schemas.microsoft.com/office/powerpoint/2010/main" val="18113954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02" name="Rectangle 2"/>
          <p:cNvSpPr>
            <a:spLocks noGrp="1" noChangeArrowheads="1"/>
          </p:cNvSpPr>
          <p:nvPr>
            <p:ph type="ctrTitle"/>
          </p:nvPr>
        </p:nvSpPr>
        <p:spPr>
          <a:xfrm>
            <a:off x="999478" y="375824"/>
            <a:ext cx="7848600" cy="1143000"/>
          </a:xfrm>
        </p:spPr>
        <p:txBody>
          <a:bodyPr>
            <a:normAutofit/>
          </a:bodyPr>
          <a:lstStyle/>
          <a:p>
            <a:pPr algn="l" eaLnBrk="1" hangingPunct="1">
              <a:defRPr/>
            </a:pPr>
            <a:r>
              <a:rPr lang="en-US" sz="4000" b="1" cap="small" dirty="0">
                <a:solidFill>
                  <a:srgbClr val="064884"/>
                </a:solidFill>
                <a:latin typeface="Optima LT Std Medium" pitchFamily="34" charset="0"/>
                <a:ea typeface="+mn-ea"/>
                <a:cs typeface="Times New Roman" panose="02020603050405020304" pitchFamily="18" charset="0"/>
              </a:rPr>
              <a:t>Getting it right means: </a:t>
            </a:r>
          </a:p>
        </p:txBody>
      </p:sp>
      <p:sp>
        <p:nvSpPr>
          <p:cNvPr id="7172" name="Rectangle 3"/>
          <p:cNvSpPr>
            <a:spLocks noGrp="1" noChangeArrowheads="1"/>
          </p:cNvSpPr>
          <p:nvPr>
            <p:ph type="subTitle" idx="1"/>
          </p:nvPr>
        </p:nvSpPr>
        <p:spPr>
          <a:xfrm>
            <a:off x="1219200" y="1518824"/>
            <a:ext cx="7239000" cy="4191000"/>
          </a:xfrm>
        </p:spPr>
        <p:txBody>
          <a:bodyPr>
            <a:noAutofit/>
          </a:bodyPr>
          <a:lstStyle/>
          <a:p>
            <a:pPr marL="635000" indent="-635000" algn="l">
              <a:spcBef>
                <a:spcPct val="90000"/>
              </a:spcBef>
              <a:buClr>
                <a:srgbClr val="006600"/>
              </a:buClr>
              <a:buFont typeface="Wingdings" pitchFamily="2" charset="2"/>
              <a:buAutoNum type="arabicPeriod"/>
            </a:pPr>
            <a:r>
              <a:rPr lang="en-US" altLang="en-US" sz="2600" b="1" cap="small" dirty="0">
                <a:solidFill>
                  <a:srgbClr val="064884"/>
                </a:solidFill>
                <a:latin typeface="Optima LT Std Medium" pitchFamily="34" charset="0"/>
                <a:cs typeface="Times New Roman" panose="02020603050405020304" pitchFamily="18" charset="0"/>
              </a:rPr>
              <a:t>Understand your plan and your responsibilities</a:t>
            </a:r>
          </a:p>
          <a:p>
            <a:pPr marL="635000" indent="-635000" algn="l">
              <a:spcBef>
                <a:spcPct val="90000"/>
              </a:spcBef>
              <a:buClr>
                <a:srgbClr val="006600"/>
              </a:buClr>
              <a:buFont typeface="Wingdings" pitchFamily="2" charset="2"/>
              <a:buAutoNum type="arabicPeriod"/>
            </a:pPr>
            <a:r>
              <a:rPr lang="en-US" altLang="en-US" sz="2600" b="1" cap="small" dirty="0">
                <a:solidFill>
                  <a:srgbClr val="064884"/>
                </a:solidFill>
                <a:latin typeface="Optima LT Std Medium" pitchFamily="34" charset="0"/>
                <a:cs typeface="Times New Roman" panose="02020603050405020304" pitchFamily="18" charset="0"/>
              </a:rPr>
              <a:t>Carefully select service providers</a:t>
            </a:r>
          </a:p>
          <a:p>
            <a:pPr marL="635000" indent="-635000" algn="l">
              <a:spcBef>
                <a:spcPct val="90000"/>
              </a:spcBef>
              <a:buClr>
                <a:srgbClr val="006600"/>
              </a:buClr>
              <a:buFont typeface="Wingdings" pitchFamily="2" charset="2"/>
              <a:buAutoNum type="arabicPeriod"/>
            </a:pPr>
            <a:r>
              <a:rPr lang="en-US" altLang="en-US" sz="2600" b="1" cap="small" dirty="0">
                <a:solidFill>
                  <a:srgbClr val="064884"/>
                </a:solidFill>
                <a:latin typeface="Optima LT Std Medium" pitchFamily="34" charset="0"/>
                <a:cs typeface="Times New Roman" panose="02020603050405020304" pitchFamily="18" charset="0"/>
              </a:rPr>
              <a:t>Make </a:t>
            </a:r>
            <a:r>
              <a:rPr lang="en-US" altLang="en-US" b="1" cap="small" dirty="0">
                <a:solidFill>
                  <a:srgbClr val="064884"/>
                </a:solidFill>
                <a:latin typeface="Optima LT Std Medium" pitchFamily="34" charset="0"/>
                <a:cs typeface="Times New Roman" panose="02020603050405020304" pitchFamily="18" charset="0"/>
              </a:rPr>
              <a:t>timely contributions</a:t>
            </a:r>
          </a:p>
          <a:p>
            <a:pPr marL="635000" indent="-635000" algn="l">
              <a:spcBef>
                <a:spcPct val="90000"/>
              </a:spcBef>
              <a:buClr>
                <a:srgbClr val="006600"/>
              </a:buClr>
              <a:buFont typeface="Wingdings" pitchFamily="2" charset="2"/>
              <a:buAutoNum type="arabicPeriod"/>
            </a:pPr>
            <a:r>
              <a:rPr lang="en-US" altLang="en-US" sz="2600" b="1" cap="small" dirty="0">
                <a:solidFill>
                  <a:srgbClr val="064884"/>
                </a:solidFill>
                <a:latin typeface="Optima LT Std Medium" pitchFamily="34" charset="0"/>
                <a:cs typeface="Times New Roman" panose="02020603050405020304" pitchFamily="18" charset="0"/>
              </a:rPr>
              <a:t>Avoid prohibited transactions</a:t>
            </a:r>
          </a:p>
          <a:p>
            <a:pPr marL="635000" indent="-635000" algn="l">
              <a:spcBef>
                <a:spcPct val="90000"/>
              </a:spcBef>
              <a:buClr>
                <a:srgbClr val="006600"/>
              </a:buClr>
              <a:buFont typeface="Wingdings" pitchFamily="2" charset="2"/>
              <a:buAutoNum type="arabicPeriod"/>
            </a:pPr>
            <a:r>
              <a:rPr lang="en-US" altLang="en-US" sz="2600" b="1" cap="small" dirty="0">
                <a:solidFill>
                  <a:srgbClr val="064884"/>
                </a:solidFill>
                <a:latin typeface="Optima LT Std Medium" pitchFamily="34" charset="0"/>
                <a:cs typeface="Times New Roman" panose="02020603050405020304" pitchFamily="18" charset="0"/>
              </a:rPr>
              <a:t>Make timely reports to government and disclosures to participants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8338" name="Rectangle 2"/>
          <p:cNvSpPr>
            <a:spLocks noGrp="1" noChangeArrowheads="1"/>
          </p:cNvSpPr>
          <p:nvPr>
            <p:ph type="title"/>
          </p:nvPr>
        </p:nvSpPr>
        <p:spPr>
          <a:xfrm>
            <a:off x="1066800" y="873686"/>
            <a:ext cx="7391400" cy="802713"/>
          </a:xfrm>
        </p:spPr>
        <p:txBody>
          <a:bodyPr>
            <a:noAutofit/>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Fiduciary Responsibility – </a:t>
            </a:r>
            <a:b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b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Overview</a:t>
            </a:r>
          </a:p>
        </p:txBody>
      </p:sp>
      <p:sp>
        <p:nvSpPr>
          <p:cNvPr id="10244" name="Rectangle 3"/>
          <p:cNvSpPr>
            <a:spLocks noGrp="1" noChangeArrowheads="1"/>
          </p:cNvSpPr>
          <p:nvPr>
            <p:ph type="body" idx="1"/>
          </p:nvPr>
        </p:nvSpPr>
        <p:spPr>
          <a:xfrm>
            <a:off x="1295400" y="1828800"/>
            <a:ext cx="6858000" cy="3429000"/>
          </a:xfrm>
        </p:spPr>
        <p:txBody>
          <a:bodyPr/>
          <a:lstStyle/>
          <a:p>
            <a:pPr marL="457200" indent="-457200" eaLnBrk="1" hangingPunct="1">
              <a:buClr>
                <a:srgbClr val="006600"/>
              </a:buClr>
              <a:buFont typeface="Wingdings" pitchFamily="2" charset="2"/>
              <a:buChar char="§"/>
              <a:tabLst>
                <a:tab pos="457200" algn="l"/>
              </a:tabLst>
            </a:pPr>
            <a:r>
              <a:rPr lang="en-US" altLang="en-US" b="1" dirty="0">
                <a:solidFill>
                  <a:srgbClr val="064884"/>
                </a:solidFill>
                <a:effectLst>
                  <a:outerShdw blurRad="38100" dist="38100" dir="2700000" algn="tl">
                    <a:srgbClr val="C0C0C0"/>
                  </a:outerShdw>
                </a:effectLst>
                <a:ea typeface="+mj-ea"/>
                <a:cs typeface="+mj-cs"/>
              </a:rPr>
              <a:t>What and who is a “fiduciary”</a:t>
            </a:r>
          </a:p>
          <a:p>
            <a:pPr marL="457200" indent="-457200" eaLnBrk="1" hangingPunct="1">
              <a:buClr>
                <a:srgbClr val="006600"/>
              </a:buClr>
              <a:buFont typeface="Wingdings" pitchFamily="2" charset="2"/>
              <a:buChar char="§"/>
              <a:tabLst>
                <a:tab pos="457200" algn="l"/>
              </a:tabLst>
            </a:pPr>
            <a:r>
              <a:rPr lang="en-US" altLang="en-US" b="1" dirty="0">
                <a:solidFill>
                  <a:srgbClr val="064884"/>
                </a:solidFill>
                <a:effectLst>
                  <a:outerShdw blurRad="38100" dist="38100" dir="2700000" algn="tl">
                    <a:srgbClr val="C0C0C0"/>
                  </a:outerShdw>
                </a:effectLst>
                <a:ea typeface="+mj-ea"/>
                <a:cs typeface="+mj-cs"/>
              </a:rPr>
              <a:t>Primary duties of a fiduciary</a:t>
            </a:r>
          </a:p>
          <a:p>
            <a:pPr marL="457200" indent="-457200" eaLnBrk="1" hangingPunct="1">
              <a:lnSpc>
                <a:spcPct val="75000"/>
              </a:lnSpc>
              <a:buClr>
                <a:srgbClr val="006600"/>
              </a:buClr>
              <a:buFont typeface="Wingdings" pitchFamily="2" charset="2"/>
              <a:buChar char="§"/>
              <a:tabLst>
                <a:tab pos="457200" algn="l"/>
              </a:tabLst>
            </a:pPr>
            <a:r>
              <a:rPr lang="en-US" altLang="en-US" b="1" dirty="0">
                <a:solidFill>
                  <a:srgbClr val="064884"/>
                </a:solidFill>
                <a:effectLst>
                  <a:outerShdw blurRad="38100" dist="38100" dir="2700000" algn="tl">
                    <a:srgbClr val="C0C0C0"/>
                  </a:outerShdw>
                </a:effectLst>
                <a:ea typeface="+mj-ea"/>
                <a:cs typeface="+mj-cs"/>
              </a:rPr>
              <a:t>Limits on fiduciary duties</a:t>
            </a:r>
          </a:p>
          <a:p>
            <a:pPr marL="457200" indent="-457200" eaLnBrk="1" hangingPunct="1">
              <a:buClr>
                <a:srgbClr val="006600"/>
              </a:buClr>
              <a:buFont typeface="Wingdings" pitchFamily="2" charset="2"/>
              <a:buChar char="§"/>
              <a:tabLst>
                <a:tab pos="457200" algn="l"/>
              </a:tabLst>
            </a:pPr>
            <a:r>
              <a:rPr lang="en-US" altLang="en-US" b="1" dirty="0">
                <a:solidFill>
                  <a:srgbClr val="064884"/>
                </a:solidFill>
                <a:effectLst>
                  <a:outerShdw blurRad="38100" dist="38100" dir="2700000" algn="tl">
                    <a:srgbClr val="C0C0C0"/>
                  </a:outerShdw>
                </a:effectLst>
                <a:ea typeface="+mj-ea"/>
                <a:cs typeface="+mj-cs"/>
              </a:rPr>
              <a:t>Failure to discharge fiduciary duties</a:t>
            </a:r>
          </a:p>
          <a:p>
            <a:pPr marL="457200" indent="-457200" eaLnBrk="1" hangingPunct="1">
              <a:buClr>
                <a:srgbClr val="006600"/>
              </a:buClr>
              <a:buFont typeface="Wingdings" pitchFamily="2" charset="2"/>
              <a:buChar char="§"/>
              <a:tabLst>
                <a:tab pos="457200" algn="l"/>
              </a:tabLst>
            </a:pPr>
            <a:r>
              <a:rPr lang="en-US" altLang="en-US" b="1" dirty="0">
                <a:solidFill>
                  <a:srgbClr val="064884"/>
                </a:solidFill>
                <a:effectLst>
                  <a:outerShdw blurRad="38100" dist="38100" dir="2700000" algn="tl">
                    <a:srgbClr val="C0C0C0"/>
                  </a:outerShdw>
                </a:effectLst>
                <a:ea typeface="+mj-ea"/>
                <a:cs typeface="+mj-cs"/>
              </a:rPr>
              <a:t>Avoiding problems   </a:t>
            </a:r>
          </a:p>
        </p:txBody>
      </p:sp>
    </p:spTree>
    <p:extLst>
      <p:ext uri="{BB962C8B-B14F-4D97-AF65-F5344CB8AC3E}">
        <p14:creationId xmlns:p14="http://schemas.microsoft.com/office/powerpoint/2010/main" val="19473796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0386" name="Rectangle 2"/>
          <p:cNvSpPr>
            <a:spLocks noGrp="1" noChangeArrowheads="1"/>
          </p:cNvSpPr>
          <p:nvPr>
            <p:ph type="title"/>
          </p:nvPr>
        </p:nvSpPr>
        <p:spPr>
          <a:xfrm>
            <a:off x="1143000" y="609600"/>
            <a:ext cx="7239000" cy="9144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What is a “Fiduciary”?</a:t>
            </a:r>
          </a:p>
        </p:txBody>
      </p:sp>
      <p:sp>
        <p:nvSpPr>
          <p:cNvPr id="11268" name="Rectangle 3"/>
          <p:cNvSpPr>
            <a:spLocks noGrp="1" noChangeArrowheads="1"/>
          </p:cNvSpPr>
          <p:nvPr>
            <p:ph type="body" idx="1"/>
          </p:nvPr>
        </p:nvSpPr>
        <p:spPr>
          <a:xfrm>
            <a:off x="1143000" y="1676400"/>
            <a:ext cx="7315200" cy="4114800"/>
          </a:xfrm>
        </p:spPr>
        <p:txBody>
          <a:bodyPr/>
          <a:lstStyle/>
          <a:p>
            <a:pPr eaLnBrk="1" hangingPunct="1">
              <a:spcBef>
                <a:spcPts val="0"/>
              </a:spcBef>
              <a:buClr>
                <a:srgbClr val="006600"/>
              </a:buClr>
              <a:buSzPct val="95000"/>
              <a:buFont typeface="Wingdings" pitchFamily="2" charset="2"/>
              <a:buChar char="§"/>
            </a:pPr>
            <a:r>
              <a:rPr lang="en-US" altLang="en-US" b="1" cap="small" dirty="0">
                <a:solidFill>
                  <a:srgbClr val="064884"/>
                </a:solidFill>
                <a:effectLst>
                  <a:outerShdw blurRad="38100" dist="38100" dir="2700000" algn="tl">
                    <a:srgbClr val="C0C0C0"/>
                  </a:outerShdw>
                </a:effectLst>
                <a:latin typeface="Optima LT Std Medium" panose="020B0602050508020304" pitchFamily="34" charset="0"/>
                <a:ea typeface="+mj-ea"/>
                <a:cs typeface="+mj-cs"/>
              </a:rPr>
              <a:t>In general </a:t>
            </a:r>
            <a:r>
              <a:rPr lang="en-US" altLang="en-US" sz="2800" dirty="0">
                <a:solidFill>
                  <a:schemeClr val="accent3">
                    <a:lumMod val="25000"/>
                  </a:schemeClr>
                </a:solidFill>
                <a:effectLst>
                  <a:outerShdw blurRad="38100" dist="38100" dir="2700000" algn="tl">
                    <a:srgbClr val="000000">
                      <a:alpha val="43137"/>
                    </a:srgbClr>
                  </a:outerShdw>
                </a:effectLst>
                <a:latin typeface="Optima LT Std Medium" panose="020B0602050508020304" pitchFamily="34" charset="0"/>
                <a:cs typeface="Times New Roman" panose="02020603050405020304" pitchFamily="18" charset="0"/>
              </a:rPr>
              <a:t>– position of trust, acting for the benefit of others with a high duty of care and loyalty</a:t>
            </a:r>
          </a:p>
          <a:p>
            <a:pPr eaLnBrk="1" hangingPunct="1">
              <a:spcBef>
                <a:spcPts val="0"/>
              </a:spcBef>
              <a:buClr>
                <a:srgbClr val="006600"/>
              </a:buClr>
              <a:buSzPct val="95000"/>
              <a:buFont typeface="Wingdings" pitchFamily="2" charset="2"/>
              <a:buChar char="§"/>
            </a:pPr>
            <a:endParaRPr lang="en-US" altLang="en-US" sz="2800" dirty="0">
              <a:solidFill>
                <a:schemeClr val="accent3">
                  <a:lumMod val="25000"/>
                </a:schemeClr>
              </a:solidFill>
              <a:effectLst>
                <a:outerShdw blurRad="38100" dist="38100" dir="2700000" algn="tl">
                  <a:srgbClr val="000000">
                    <a:alpha val="43137"/>
                  </a:srgbClr>
                </a:outerShdw>
              </a:effectLst>
              <a:latin typeface="Optima LT Std Medium" panose="020B0602050508020304" pitchFamily="34" charset="0"/>
              <a:cs typeface="Times New Roman" panose="02020603050405020304" pitchFamily="18" charset="0"/>
            </a:endParaRPr>
          </a:p>
          <a:p>
            <a:pPr eaLnBrk="1" hangingPunct="1">
              <a:spcBef>
                <a:spcPts val="0"/>
              </a:spcBef>
              <a:buClr>
                <a:srgbClr val="006600"/>
              </a:buClr>
              <a:buSzPct val="95000"/>
              <a:buFont typeface="Wingdings" pitchFamily="2" charset="2"/>
              <a:buChar char="§"/>
            </a:pPr>
            <a:r>
              <a:rPr lang="en-US" altLang="en-US" b="1" cap="small" dirty="0">
                <a:solidFill>
                  <a:srgbClr val="064884"/>
                </a:solidFill>
                <a:effectLst>
                  <a:outerShdw blurRad="38100" dist="38100" dir="2700000" algn="tl">
                    <a:srgbClr val="C0C0C0"/>
                  </a:outerShdw>
                </a:effectLst>
                <a:latin typeface="Optima LT Std Medium" panose="020B0602050508020304" pitchFamily="34" charset="0"/>
                <a:ea typeface="+mj-ea"/>
                <a:cs typeface="+mj-cs"/>
              </a:rPr>
              <a:t>ERISA</a:t>
            </a:r>
            <a:r>
              <a:rPr lang="en-US" altLang="en-US" b="1" dirty="0">
                <a:solidFill>
                  <a:srgbClr val="064884"/>
                </a:solidFill>
                <a:effectLst>
                  <a:outerShdw blurRad="38100" dist="38100" dir="2700000" algn="tl">
                    <a:srgbClr val="000000">
                      <a:alpha val="43137"/>
                    </a:srgbClr>
                  </a:outerShdw>
                </a:effectLst>
                <a:latin typeface="Optima LT Std Medium" panose="020B0602050508020304" pitchFamily="34" charset="0"/>
                <a:ea typeface="+mj-ea"/>
                <a:cs typeface="+mj-cs"/>
              </a:rPr>
              <a:t> </a:t>
            </a:r>
            <a:r>
              <a:rPr lang="en-US" altLang="en-US" sz="2800" dirty="0">
                <a:solidFill>
                  <a:schemeClr val="accent3">
                    <a:lumMod val="25000"/>
                  </a:schemeClr>
                </a:solidFill>
                <a:effectLst>
                  <a:outerShdw blurRad="38100" dist="38100" dir="2700000" algn="tl">
                    <a:srgbClr val="000000">
                      <a:alpha val="43137"/>
                    </a:srgbClr>
                  </a:outerShdw>
                </a:effectLst>
                <a:latin typeface="Optima LT Std Medium" panose="020B0602050508020304" pitchFamily="34" charset="0"/>
                <a:cs typeface="Times New Roman" panose="02020603050405020304" pitchFamily="18" charset="0"/>
              </a:rPr>
              <a:t>– any person who exercises discretionary authority or control over plan assets or administration, or gives investment advice for a fee</a:t>
            </a:r>
          </a:p>
        </p:txBody>
      </p:sp>
    </p:spTree>
    <p:extLst>
      <p:ext uri="{BB962C8B-B14F-4D97-AF65-F5344CB8AC3E}">
        <p14:creationId xmlns:p14="http://schemas.microsoft.com/office/powerpoint/2010/main" val="27652415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2434" name="Rectangle 2"/>
          <p:cNvSpPr>
            <a:spLocks noGrp="1" noChangeArrowheads="1"/>
          </p:cNvSpPr>
          <p:nvPr>
            <p:ph type="title"/>
          </p:nvPr>
        </p:nvSpPr>
        <p:spPr>
          <a:xfrm>
            <a:off x="1092200" y="457200"/>
            <a:ext cx="7899400" cy="11430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Fiduciary?</a:t>
            </a:r>
          </a:p>
        </p:txBody>
      </p:sp>
      <p:sp>
        <p:nvSpPr>
          <p:cNvPr id="12292" name="Rectangle 3"/>
          <p:cNvSpPr>
            <a:spLocks noGrp="1" noChangeArrowheads="1"/>
          </p:cNvSpPr>
          <p:nvPr>
            <p:ph type="body" idx="1"/>
          </p:nvPr>
        </p:nvSpPr>
        <p:spPr>
          <a:xfrm>
            <a:off x="1219199" y="1524000"/>
            <a:ext cx="7130661" cy="4114800"/>
          </a:xfrm>
        </p:spPr>
        <p:txBody>
          <a:bodyPr/>
          <a:lstStyle/>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Plan administrator</a:t>
            </a:r>
          </a:p>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Trustee</a:t>
            </a:r>
          </a:p>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Plan sponsor</a:t>
            </a:r>
          </a:p>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Investment manager</a:t>
            </a:r>
          </a:p>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Plan attorney or accountant </a:t>
            </a:r>
          </a:p>
          <a:p>
            <a:pPr eaLnBrk="1" hangingPunct="1">
              <a:spcBef>
                <a:spcPts val="0"/>
              </a:spcBef>
              <a:buClr>
                <a:srgbClr val="006600"/>
              </a:buClr>
              <a:buSzPct val="95000"/>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Insurance company</a:t>
            </a:r>
          </a:p>
        </p:txBody>
      </p:sp>
    </p:spTree>
    <p:extLst>
      <p:ext uri="{BB962C8B-B14F-4D97-AF65-F5344CB8AC3E}">
        <p14:creationId xmlns:p14="http://schemas.microsoft.com/office/powerpoint/2010/main" val="8118802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6530" name="Rectangle 2"/>
          <p:cNvSpPr>
            <a:spLocks noGrp="1" noChangeArrowheads="1"/>
          </p:cNvSpPr>
          <p:nvPr>
            <p:ph type="title"/>
          </p:nvPr>
        </p:nvSpPr>
        <p:spPr>
          <a:xfrm>
            <a:off x="1066800" y="609600"/>
            <a:ext cx="7899400" cy="919576"/>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Basic fiduciary duties </a:t>
            </a:r>
          </a:p>
        </p:txBody>
      </p:sp>
      <p:sp>
        <p:nvSpPr>
          <p:cNvPr id="13316" name="Rectangle 3"/>
          <p:cNvSpPr>
            <a:spLocks noGrp="1" noChangeArrowheads="1"/>
          </p:cNvSpPr>
          <p:nvPr>
            <p:ph type="body" idx="1"/>
          </p:nvPr>
        </p:nvSpPr>
        <p:spPr>
          <a:xfrm>
            <a:off x="1219200" y="1676400"/>
            <a:ext cx="6934200" cy="4114800"/>
          </a:xfrm>
        </p:spPr>
        <p:txBody>
          <a:bodyPr/>
          <a:lstStyle/>
          <a:p>
            <a:pPr eaLnBrk="1" hangingPunct="1">
              <a:spcBef>
                <a:spcPts val="0"/>
              </a:spcBef>
              <a:buClr>
                <a:srgbClr val="006600"/>
              </a:buClr>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Acting</a:t>
            </a:r>
            <a:r>
              <a:rPr lang="en-US" altLang="en-US" sz="2800" dirty="0">
                <a:effectLst>
                  <a:outerShdw blurRad="38100" dist="38100" dir="2700000" algn="tl">
                    <a:srgbClr val="000000">
                      <a:alpha val="43137"/>
                    </a:srgbClr>
                  </a:outerShdw>
                </a:effectLst>
                <a:cs typeface="Times New Roman" panose="02020603050405020304" pitchFamily="18" charset="0"/>
              </a:rPr>
              <a:t> </a:t>
            </a:r>
            <a:r>
              <a:rPr lang="en-US" altLang="en-US" sz="2800" b="1" cap="small" dirty="0">
                <a:solidFill>
                  <a:srgbClr val="C00000"/>
                </a:solidFill>
                <a:effectLst>
                  <a:outerShdw blurRad="38100" dist="38100" dir="2700000" algn="tl">
                    <a:srgbClr val="000000">
                      <a:alpha val="43137"/>
                    </a:srgbClr>
                  </a:outerShdw>
                </a:effectLst>
                <a:ea typeface="+mj-ea"/>
                <a:cs typeface="Times New Roman" panose="02020603050405020304" pitchFamily="18" charset="0"/>
              </a:rPr>
              <a:t>solely</a:t>
            </a:r>
            <a:r>
              <a:rPr lang="en-US" altLang="en-US" sz="2800" dirty="0">
                <a:effectLst>
                  <a:outerShdw blurRad="38100" dist="38100" dir="2700000" algn="tl">
                    <a:srgbClr val="000000">
                      <a:alpha val="43137"/>
                    </a:srgbClr>
                  </a:outerShdw>
                </a:effectLst>
                <a:cs typeface="Times New Roman" panose="02020603050405020304" pitchFamily="18" charset="0"/>
              </a:rPr>
              <a:t> </a:t>
            </a: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in the interests of the participants and their beneficiaries</a:t>
            </a:r>
          </a:p>
          <a:p>
            <a:pPr eaLnBrk="1" hangingPunct="1">
              <a:lnSpc>
                <a:spcPts val="600"/>
              </a:lnSpc>
              <a:spcBef>
                <a:spcPts val="0"/>
              </a:spcBef>
              <a:buClr>
                <a:srgbClr val="006600"/>
              </a:buClr>
              <a:buFont typeface="Wingdings" pitchFamily="2" charset="2"/>
              <a:buChar char="§"/>
            </a:pPr>
            <a:endPar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endParaRPr>
          </a:p>
          <a:p>
            <a:pPr eaLnBrk="1" hangingPunct="1">
              <a:spcBef>
                <a:spcPts val="0"/>
              </a:spcBef>
              <a:buClr>
                <a:srgbClr val="006600"/>
              </a:buClr>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Being prudent</a:t>
            </a:r>
          </a:p>
          <a:p>
            <a:pPr eaLnBrk="1" hangingPunct="1">
              <a:lnSpc>
                <a:spcPts val="600"/>
              </a:lnSpc>
              <a:spcBef>
                <a:spcPts val="0"/>
              </a:spcBef>
              <a:buClr>
                <a:srgbClr val="006600"/>
              </a:buClr>
              <a:buFont typeface="Wingdings" pitchFamily="2" charset="2"/>
              <a:buChar char="§"/>
            </a:pPr>
            <a:endParaRPr lang="en-US" altLang="en-US" sz="2800"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endParaRPr>
          </a:p>
          <a:p>
            <a:pPr eaLnBrk="1" hangingPunct="1">
              <a:spcBef>
                <a:spcPts val="0"/>
              </a:spcBef>
              <a:buClr>
                <a:srgbClr val="006600"/>
              </a:buClr>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Paying only </a:t>
            </a:r>
            <a:r>
              <a:rPr lang="en-US" altLang="en-US" sz="2800" b="1" cap="small" dirty="0">
                <a:solidFill>
                  <a:srgbClr val="C00000"/>
                </a:solidFill>
                <a:effectLst>
                  <a:outerShdw blurRad="38100" dist="38100" dir="2700000" algn="tl">
                    <a:srgbClr val="000000">
                      <a:alpha val="43137"/>
                    </a:srgbClr>
                  </a:outerShdw>
                </a:effectLst>
                <a:ea typeface="+mj-ea"/>
                <a:cs typeface="Times New Roman" panose="02020603050405020304" pitchFamily="18" charset="0"/>
              </a:rPr>
              <a:t>reasonable and necessary </a:t>
            </a: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expenses of the plan</a:t>
            </a:r>
          </a:p>
          <a:p>
            <a:pPr eaLnBrk="1" hangingPunct="1">
              <a:lnSpc>
                <a:spcPts val="600"/>
              </a:lnSpc>
              <a:spcBef>
                <a:spcPts val="0"/>
              </a:spcBef>
              <a:buClr>
                <a:srgbClr val="006600"/>
              </a:buClr>
              <a:buFont typeface="Wingdings" pitchFamily="2" charset="2"/>
              <a:buChar char="§"/>
            </a:pPr>
            <a:endPar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endParaRPr>
          </a:p>
          <a:p>
            <a:pPr eaLnBrk="1" hangingPunct="1">
              <a:spcBef>
                <a:spcPts val="0"/>
              </a:spcBef>
              <a:buClr>
                <a:srgbClr val="006600"/>
              </a:buClr>
              <a:buFont typeface="Wingdings" pitchFamily="2" charset="2"/>
              <a:buChar char="§"/>
            </a:pPr>
            <a:r>
              <a:rPr lang="en-US" altLang="en-US" sz="2800" cap="small"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Following the terms of the plan</a:t>
            </a:r>
          </a:p>
        </p:txBody>
      </p:sp>
    </p:spTree>
    <p:extLst>
      <p:ext uri="{BB962C8B-B14F-4D97-AF65-F5344CB8AC3E}">
        <p14:creationId xmlns:p14="http://schemas.microsoft.com/office/powerpoint/2010/main" val="33297339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6770" name="Rectangle 1026"/>
          <p:cNvSpPr>
            <a:spLocks noGrp="1" noChangeArrowheads="1"/>
          </p:cNvSpPr>
          <p:nvPr>
            <p:ph type="ctrTitle"/>
          </p:nvPr>
        </p:nvSpPr>
        <p:spPr>
          <a:xfrm>
            <a:off x="1143000" y="394274"/>
            <a:ext cx="7467600" cy="1143000"/>
          </a:xfrm>
        </p:spPr>
        <p:txBody>
          <a:bodyPr/>
          <a:lstStyle/>
          <a:p>
            <a:pPr algn="l" eaLnBrk="1" hangingPunct="1">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Reasonable expenses </a:t>
            </a:r>
            <a:r>
              <a:rPr lang="en-US" sz="3600" b="1" i="1" kern="1200" spc="-250" dirty="0">
                <a:solidFill>
                  <a:srgbClr val="064884"/>
                </a:solidFill>
                <a:effectLst>
                  <a:outerShdw blurRad="38100" dist="38100" dir="2700000" algn="tl">
                    <a:srgbClr val="000000">
                      <a:alpha val="43137"/>
                    </a:srgbClr>
                  </a:outerShdw>
                </a:effectLst>
              </a:rPr>
              <a:t>means </a:t>
            </a:r>
            <a:r>
              <a:rPr lang="en-US" sz="3200" b="1" i="1" kern="1200" dirty="0">
                <a:solidFill>
                  <a:srgbClr val="064884"/>
                </a:solidFill>
                <a:effectLst>
                  <a:outerShdw blurRad="38100" dist="38100" dir="2700000" algn="tl">
                    <a:srgbClr val="C0C0C0"/>
                  </a:outerShdw>
                </a:effectLst>
                <a:latin typeface="Optima LT Std Medium"/>
                <a:ea typeface="MS PGothic" pitchFamily="34" charset="-128"/>
                <a:cs typeface="Times New Roman" panose="02020603050405020304" pitchFamily="18" charset="0"/>
              </a:rPr>
              <a:t>- </a:t>
            </a:r>
          </a:p>
        </p:txBody>
      </p:sp>
      <p:sp>
        <p:nvSpPr>
          <p:cNvPr id="17412" name="Rectangle 1027"/>
          <p:cNvSpPr>
            <a:spLocks noGrp="1" noChangeArrowheads="1"/>
          </p:cNvSpPr>
          <p:nvPr>
            <p:ph type="subTitle" idx="1"/>
          </p:nvPr>
        </p:nvSpPr>
        <p:spPr>
          <a:xfrm>
            <a:off x="1295400" y="1676400"/>
            <a:ext cx="7315200" cy="4724400"/>
          </a:xfrm>
        </p:spPr>
        <p:txBody>
          <a:bodyPr/>
          <a:lstStyle/>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Medium" panose="020B0602050508020304" pitchFamily="34" charset="0"/>
                <a:cs typeface="Times New Roman" panose="02020603050405020304" pitchFamily="18" charset="0"/>
              </a:rPr>
              <a:t>Expenses are reasonable only if they are necessary for the operation of the plan, and are not excessive for the service received.</a:t>
            </a:r>
          </a:p>
          <a:p>
            <a:pPr marL="342900" indent="-342900" algn="l" eaLnBrk="1" hangingPunct="1">
              <a:buClr>
                <a:srgbClr val="006600"/>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Medium" panose="020B0602050508020304" pitchFamily="34" charset="0"/>
                <a:cs typeface="Times New Roman" panose="02020603050405020304" pitchFamily="18" charset="0"/>
              </a:rPr>
              <a:t>For example – Don’t pay twice</a:t>
            </a:r>
          </a:p>
        </p:txBody>
      </p:sp>
      <p:sp>
        <p:nvSpPr>
          <p:cNvPr id="3" name="Rounded Rectangle 2"/>
          <p:cNvSpPr/>
          <p:nvPr/>
        </p:nvSpPr>
        <p:spPr bwMode="auto">
          <a:xfrm>
            <a:off x="1676400" y="4419600"/>
            <a:ext cx="2895600" cy="1143000"/>
          </a:xfrm>
          <a:prstGeom prst="roundRect">
            <a:avLst/>
          </a:prstGeom>
          <a:solidFill>
            <a:schemeClr val="accent3">
              <a:lumMod val="25000"/>
            </a:schemeClr>
          </a:solidFill>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CCECFF"/>
                </a:solidFill>
                <a:effectLst>
                  <a:outerShdw blurRad="38100" dist="38100" dir="2700000" algn="tl">
                    <a:srgbClr val="000000">
                      <a:alpha val="43137"/>
                    </a:srgbClr>
                  </a:outerShdw>
                </a:effectLst>
                <a:uLnTx/>
                <a:uFillTx/>
                <a:latin typeface="Optima LT Std DemiBold" pitchFamily="34" charset="0"/>
                <a:ea typeface="+mn-ea"/>
                <a:cs typeface="+mn-cs"/>
              </a:rPr>
              <a:t>In-house Recordkeeper</a:t>
            </a:r>
          </a:p>
        </p:txBody>
      </p:sp>
      <p:sp>
        <p:nvSpPr>
          <p:cNvPr id="4" name="TextBox 3"/>
          <p:cNvSpPr txBox="1"/>
          <p:nvPr/>
        </p:nvSpPr>
        <p:spPr>
          <a:xfrm>
            <a:off x="4553465" y="4724399"/>
            <a:ext cx="762000" cy="58477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64884"/>
                </a:solidFill>
                <a:effectLst>
                  <a:outerShdw blurRad="38100" dist="38100" dir="2700000" algn="tl">
                    <a:srgbClr val="000000">
                      <a:alpha val="43137"/>
                    </a:srgbClr>
                  </a:outerShdw>
                </a:effectLst>
                <a:uLnTx/>
                <a:uFillTx/>
                <a:latin typeface="Optima LT Std DemiBold" pitchFamily="34" charset="0"/>
                <a:ea typeface="+mn-ea"/>
                <a:cs typeface="+mn-cs"/>
              </a:rPr>
              <a:t>&amp;</a:t>
            </a:r>
          </a:p>
        </p:txBody>
      </p:sp>
      <p:sp>
        <p:nvSpPr>
          <p:cNvPr id="6" name="Rounded Rectangle 5"/>
          <p:cNvSpPr/>
          <p:nvPr/>
        </p:nvSpPr>
        <p:spPr bwMode="auto">
          <a:xfrm>
            <a:off x="5334000" y="4419600"/>
            <a:ext cx="2895600" cy="1143000"/>
          </a:xfrm>
          <a:prstGeom prst="roundRect">
            <a:avLst/>
          </a:prstGeom>
          <a:solidFill>
            <a:schemeClr val="bg1">
              <a:lumMod val="90000"/>
            </a:schemeClr>
          </a:solidFill>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64884"/>
                </a:solidFill>
                <a:effectLst>
                  <a:outerShdw blurRad="38100" dist="38100" dir="2700000" algn="tl">
                    <a:srgbClr val="000000">
                      <a:alpha val="43137"/>
                    </a:srgbClr>
                  </a:outerShdw>
                </a:effectLst>
                <a:uLnTx/>
                <a:uFillTx/>
                <a:latin typeface="Optima LT Std DemiBold" pitchFamily="34" charset="0"/>
                <a:ea typeface="+mn-ea"/>
                <a:cs typeface="+mn-cs"/>
              </a:rPr>
              <a:t>Third Party</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64884"/>
                </a:solidFill>
                <a:effectLst>
                  <a:outerShdw blurRad="38100" dist="38100" dir="2700000" algn="tl">
                    <a:srgbClr val="000000">
                      <a:alpha val="43137"/>
                    </a:srgbClr>
                  </a:outerShdw>
                </a:effectLst>
                <a:uLnTx/>
                <a:uFillTx/>
                <a:latin typeface="Optima LT Std DemiBold" pitchFamily="34" charset="0"/>
                <a:ea typeface="+mn-ea"/>
                <a:cs typeface="+mn-cs"/>
              </a:rPr>
              <a:t>Recordkeeper</a:t>
            </a:r>
          </a:p>
        </p:txBody>
      </p:sp>
    </p:spTree>
    <p:extLst>
      <p:ext uri="{BB962C8B-B14F-4D97-AF65-F5344CB8AC3E}">
        <p14:creationId xmlns:p14="http://schemas.microsoft.com/office/powerpoint/2010/main" val="48656591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8818" name="Rectangle 2"/>
          <p:cNvSpPr>
            <a:spLocks noGrp="1" noChangeArrowheads="1"/>
          </p:cNvSpPr>
          <p:nvPr>
            <p:ph type="ctrTitle"/>
          </p:nvPr>
        </p:nvSpPr>
        <p:spPr>
          <a:xfrm>
            <a:off x="1066800" y="727076"/>
            <a:ext cx="7848600" cy="568324"/>
          </a:xfrm>
        </p:spPr>
        <p:txBody>
          <a:bodyPr>
            <a:normAutofit fontScale="90000"/>
          </a:bodyPr>
          <a:lstStyle/>
          <a:p>
            <a:pPr algn="l" eaLnBrk="1" hangingPunct="1">
              <a:lnSpc>
                <a:spcPts val="38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Following terms of the plan </a:t>
            </a:r>
            <a:r>
              <a:rPr lang="en-US" sz="3600" b="1" i="1" kern="1200" spc="-250" dirty="0">
                <a:solidFill>
                  <a:srgbClr val="064884"/>
                </a:solidFill>
                <a:effectLst>
                  <a:outerShdw blurRad="38100" dist="38100" dir="2700000" algn="tl">
                    <a:srgbClr val="000000">
                      <a:alpha val="43137"/>
                    </a:srgbClr>
                  </a:outerShdw>
                </a:effectLst>
              </a:rPr>
              <a:t>means </a:t>
            </a:r>
            <a:r>
              <a:rPr lang="en-US" sz="3200" b="1" i="1" kern="1200" dirty="0">
                <a:solidFill>
                  <a:srgbClr val="064884"/>
                </a:solidFill>
                <a:effectLst>
                  <a:outerShdw blurRad="38100" dist="38100" dir="2700000" algn="tl">
                    <a:srgbClr val="C0C0C0"/>
                  </a:outerShdw>
                </a:effectLst>
                <a:latin typeface="Optima LT Std Medium"/>
                <a:ea typeface="MS PGothic" pitchFamily="34" charset="-128"/>
                <a:cs typeface="Times New Roman" panose="02020603050405020304" pitchFamily="18" charset="0"/>
              </a:rPr>
              <a:t>-</a:t>
            </a:r>
          </a:p>
        </p:txBody>
      </p:sp>
      <p:sp>
        <p:nvSpPr>
          <p:cNvPr id="18436" name="Rectangle 3"/>
          <p:cNvSpPr>
            <a:spLocks noGrp="1" noChangeArrowheads="1"/>
          </p:cNvSpPr>
          <p:nvPr>
            <p:ph type="subTitle" idx="1"/>
          </p:nvPr>
        </p:nvSpPr>
        <p:spPr>
          <a:xfrm>
            <a:off x="1219200" y="2133600"/>
            <a:ext cx="7315200" cy="1447800"/>
          </a:xfrm>
        </p:spPr>
        <p:txBody>
          <a:bodyPr/>
          <a:lstStyle/>
          <a:p>
            <a:pPr marL="346075" indent="-346075" algn="l" eaLnBrk="1" hangingPunct="1">
              <a:lnSpc>
                <a:spcPts val="3320"/>
              </a:lnSpc>
              <a:spcBef>
                <a:spcPts val="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cs typeface="Times New Roman" panose="02020603050405020304" pitchFamily="18" charset="0"/>
              </a:rPr>
              <a:t>Follow the terms of the plan – do not exercise personal discretion when terms of plan are clear </a:t>
            </a:r>
          </a:p>
        </p:txBody>
      </p:sp>
      <p:pic>
        <p:nvPicPr>
          <p:cNvPr id="157698" name="Picture 2" descr="Related image"/>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352800" y="3962400"/>
            <a:ext cx="3238869" cy="20017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882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1794" name="Rectangle 2"/>
          <p:cNvSpPr>
            <a:spLocks noGrp="1" noChangeArrowheads="1"/>
          </p:cNvSpPr>
          <p:nvPr>
            <p:ph type="title"/>
          </p:nvPr>
        </p:nvSpPr>
        <p:spPr>
          <a:xfrm>
            <a:off x="1143000" y="533400"/>
            <a:ext cx="7162800" cy="9906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Limits on fiduciary liability</a:t>
            </a:r>
          </a:p>
        </p:txBody>
      </p:sp>
      <p:sp>
        <p:nvSpPr>
          <p:cNvPr id="19460" name="Rectangle 3"/>
          <p:cNvSpPr>
            <a:spLocks noGrp="1" noChangeArrowheads="1"/>
          </p:cNvSpPr>
          <p:nvPr>
            <p:ph idx="1"/>
          </p:nvPr>
        </p:nvSpPr>
        <p:spPr>
          <a:xfrm>
            <a:off x="1295400" y="1752600"/>
            <a:ext cx="7010400" cy="4114800"/>
          </a:xfrm>
        </p:spPr>
        <p:txBody>
          <a:bodyPr/>
          <a:lstStyle/>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If plan permits, fiduciaries may allocate responsibilities</a:t>
            </a:r>
          </a:p>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Not all acts relating to a plan are “fiduciary” acts</a:t>
            </a:r>
          </a:p>
          <a:p>
            <a:pPr marL="404813" indent="-404813" algn="l" eaLnBrk="1" hangingPunct="1">
              <a:lnSpc>
                <a:spcPct val="75000"/>
              </a:lnSpc>
              <a:spcBef>
                <a:spcPct val="100000"/>
              </a:spcBef>
              <a:buClr>
                <a:srgbClr val="207C4A"/>
              </a:buClr>
              <a:buFont typeface="Wingdings" pitchFamily="2" charset="2"/>
              <a:buNone/>
            </a:pPr>
            <a:endParaRPr lang="en-US" altLang="en-US" sz="2800" dirty="0">
              <a:solidFill>
                <a:schemeClr val="accent3">
                  <a:lumMod val="25000"/>
                </a:schemeClr>
              </a:solidFill>
              <a:latin typeface="Optima LT Std DemiBold" pitchFamily="34" charset="0"/>
            </a:endParaRPr>
          </a:p>
        </p:txBody>
      </p:sp>
    </p:spTree>
    <p:extLst>
      <p:ext uri="{BB962C8B-B14F-4D97-AF65-F5344CB8AC3E}">
        <p14:creationId xmlns:p14="http://schemas.microsoft.com/office/powerpoint/2010/main" val="17669562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42" name="Rectangle 2"/>
          <p:cNvSpPr>
            <a:spLocks noGrp="1" noChangeArrowheads="1"/>
          </p:cNvSpPr>
          <p:nvPr>
            <p:ph type="ctrTitle"/>
          </p:nvPr>
        </p:nvSpPr>
        <p:spPr>
          <a:xfrm>
            <a:off x="1066800" y="685800"/>
            <a:ext cx="7543800" cy="8382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Allocation to other fiduciaries</a:t>
            </a:r>
          </a:p>
        </p:txBody>
      </p:sp>
      <p:sp>
        <p:nvSpPr>
          <p:cNvPr id="20484" name="Rectangle 3"/>
          <p:cNvSpPr>
            <a:spLocks noGrp="1" noChangeArrowheads="1"/>
          </p:cNvSpPr>
          <p:nvPr>
            <p:ph type="subTitle" idx="1"/>
          </p:nvPr>
        </p:nvSpPr>
        <p:spPr>
          <a:xfrm>
            <a:off x="1295400" y="1524000"/>
            <a:ext cx="7139992" cy="4953000"/>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rPr>
              <a:t>If plan permits, fiduciaries may allocate responsibilities – not liable for acts or omissions of other fiduciaries.</a:t>
            </a:r>
          </a:p>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rPr>
              <a:t>Appointment of “investment manager” – not liable for acts or omissions of investment manager.</a:t>
            </a:r>
          </a:p>
          <a:p>
            <a:pPr marL="346075" indent="-346075" algn="l" eaLnBrk="1" hangingPunct="1">
              <a:spcBef>
                <a:spcPct val="75000"/>
              </a:spcBef>
              <a:buClr>
                <a:srgbClr val="207C4A"/>
              </a:buClr>
              <a:buSzPct val="80000"/>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rPr>
              <a:t>Duty to monitor other fiduciaries.</a:t>
            </a:r>
          </a:p>
        </p:txBody>
      </p:sp>
    </p:spTree>
    <p:extLst>
      <p:ext uri="{BB962C8B-B14F-4D97-AF65-F5344CB8AC3E}">
        <p14:creationId xmlns:p14="http://schemas.microsoft.com/office/powerpoint/2010/main" val="6640683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ctrTitle"/>
          </p:nvPr>
        </p:nvSpPr>
        <p:spPr>
          <a:xfrm>
            <a:off x="1066800" y="685800"/>
            <a:ext cx="7696200" cy="762000"/>
          </a:xfrm>
        </p:spPr>
        <p:txBody>
          <a:bodyPr/>
          <a:lstStyle/>
          <a:p>
            <a:pPr algn="l" eaLnBrk="1" hangingPunct="1">
              <a:lnSpc>
                <a:spcPts val="3100"/>
              </a:lnSpc>
              <a:defRPr/>
            </a:pPr>
            <a:r>
              <a:rPr lang="en-US" alt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Participant-Directed Accounts</a:t>
            </a:r>
          </a:p>
        </p:txBody>
      </p:sp>
      <p:sp>
        <p:nvSpPr>
          <p:cNvPr id="21508" name="Rectangle 3"/>
          <p:cNvSpPr>
            <a:spLocks noGrp="1" noChangeArrowheads="1"/>
          </p:cNvSpPr>
          <p:nvPr>
            <p:ph type="subTitle" idx="1"/>
          </p:nvPr>
        </p:nvSpPr>
        <p:spPr>
          <a:xfrm>
            <a:off x="1447800" y="1828800"/>
            <a:ext cx="6934200" cy="4343400"/>
          </a:xfrm>
        </p:spPr>
        <p:txBody>
          <a:bodyPr>
            <a:normAutofit lnSpcReduction="10000"/>
          </a:bodyPr>
          <a:lstStyle/>
          <a:p>
            <a:pPr marL="346075" indent="-346075" algn="l" eaLnBrk="1" hangingPunct="1">
              <a:spcBef>
                <a:spcPct val="75000"/>
              </a:spcBef>
              <a:buClr>
                <a:srgbClr val="207C4A"/>
              </a:buClr>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Fiduciaries of individual account plans (such as a 401(k)) not liable for investment decisions of participants – if participants exercise control</a:t>
            </a:r>
          </a:p>
          <a:p>
            <a:pPr marL="914400" lvl="1" indent="-457200" algn="l" eaLnBrk="1" hangingPunct="1">
              <a:spcBef>
                <a:spcPct val="75000"/>
              </a:spcBef>
              <a:buClr>
                <a:srgbClr val="207C4A"/>
              </a:buClr>
              <a:buFont typeface="Arial" panose="020B0604020202020204" pitchFamily="34" charset="0"/>
              <a:buChar char="•"/>
            </a:pPr>
            <a:r>
              <a:rPr lang="en-US" altLang="en-US" dirty="0">
                <a:solidFill>
                  <a:schemeClr val="accent3">
                    <a:lumMod val="25000"/>
                  </a:schemeClr>
                </a:solidFill>
                <a:effectLst>
                  <a:outerShdw blurRad="38100" dist="38100" dir="2700000" algn="tl">
                    <a:srgbClr val="000000">
                      <a:alpha val="43137"/>
                    </a:srgbClr>
                  </a:outerShdw>
                </a:effectLst>
                <a:latin typeface="Optima LT Std DemiBold" pitchFamily="34" charset="0"/>
                <a:ea typeface="+mn-ea"/>
                <a:cs typeface="+mn-cs"/>
              </a:rPr>
              <a:t>Must meet requirements of DOL regulation</a:t>
            </a:r>
          </a:p>
          <a:p>
            <a:pPr marL="914400" lvl="1" indent="-457200" algn="l" eaLnBrk="1" hangingPunct="1">
              <a:spcBef>
                <a:spcPct val="75000"/>
              </a:spcBef>
              <a:buClr>
                <a:srgbClr val="207C4A"/>
              </a:buClr>
              <a:buFont typeface="Arial" panose="020B0604020202020204" pitchFamily="34" charset="0"/>
              <a:buChar char="•"/>
            </a:pPr>
            <a:r>
              <a:rPr lang="en-US" altLang="en-US" dirty="0">
                <a:solidFill>
                  <a:schemeClr val="accent3">
                    <a:lumMod val="25000"/>
                  </a:schemeClr>
                </a:solidFill>
                <a:effectLst>
                  <a:outerShdw blurRad="38100" dist="38100" dir="2700000" algn="tl">
                    <a:srgbClr val="000000">
                      <a:alpha val="43137"/>
                    </a:srgbClr>
                  </a:outerShdw>
                </a:effectLst>
                <a:latin typeface="Optima LT Std DemiBold" pitchFamily="34" charset="0"/>
                <a:ea typeface="+mn-ea"/>
                <a:cs typeface="+mn-cs"/>
              </a:rPr>
              <a:t>Liability for investment options  </a:t>
            </a:r>
          </a:p>
          <a:p>
            <a:pPr algn="l" eaLnBrk="1" hangingPunct="1">
              <a:spcBef>
                <a:spcPct val="75000"/>
              </a:spcBef>
              <a:buClr>
                <a:srgbClr val="207C4A"/>
              </a:buCl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 </a:t>
            </a:r>
          </a:p>
        </p:txBody>
      </p:sp>
    </p:spTree>
    <p:extLst>
      <p:ext uri="{BB962C8B-B14F-4D97-AF65-F5344CB8AC3E}">
        <p14:creationId xmlns:p14="http://schemas.microsoft.com/office/powerpoint/2010/main" val="30301198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ctrTitle"/>
          </p:nvPr>
        </p:nvSpPr>
        <p:spPr>
          <a:xfrm>
            <a:off x="1143000" y="533400"/>
            <a:ext cx="7848600" cy="990600"/>
          </a:xfrm>
        </p:spPr>
        <p:txBody>
          <a:bodyPr/>
          <a:lstStyle/>
          <a:p>
            <a:pPr algn="l" eaLnBrk="1" hangingPunct="1">
              <a:lnSpc>
                <a:spcPts val="3100"/>
              </a:lnSpc>
              <a:defRPr/>
            </a:pPr>
            <a:r>
              <a:rPr lang="en-US" alt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Default Investments</a:t>
            </a:r>
          </a:p>
        </p:txBody>
      </p:sp>
      <p:sp>
        <p:nvSpPr>
          <p:cNvPr id="22532" name="Rectangle 3"/>
          <p:cNvSpPr>
            <a:spLocks noGrp="1" noChangeArrowheads="1"/>
          </p:cNvSpPr>
          <p:nvPr>
            <p:ph type="subTitle" idx="1"/>
          </p:nvPr>
        </p:nvSpPr>
        <p:spPr>
          <a:xfrm>
            <a:off x="1295400" y="1371600"/>
            <a:ext cx="7467600" cy="4343400"/>
          </a:xfrm>
        </p:spPr>
        <p:txBody>
          <a:bodyPr>
            <a:normAutofit fontScale="92500"/>
          </a:bodyPr>
          <a:lstStyle/>
          <a:p>
            <a:pPr marL="346075" indent="-346075" algn="l" eaLnBrk="1" hangingPunct="1">
              <a:spcBef>
                <a:spcPct val="75000"/>
              </a:spcBef>
              <a:buClr>
                <a:srgbClr val="207C4A"/>
              </a:buClr>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Selection of a qualified default investment alternative (QDIA) is a fiduciary act</a:t>
            </a:r>
          </a:p>
          <a:p>
            <a:pPr marL="346075" indent="-346075" algn="l" eaLnBrk="1" hangingPunct="1">
              <a:spcBef>
                <a:spcPct val="75000"/>
              </a:spcBef>
              <a:buClr>
                <a:srgbClr val="207C4A"/>
              </a:buClr>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Fiduciaries of 401(k)-type plans may limit liability for investing contributions on behalf of participants who fail to provide investment directions</a:t>
            </a:r>
          </a:p>
          <a:p>
            <a:pPr marL="346075" indent="-346075" algn="l" eaLnBrk="1" hangingPunct="1">
              <a:spcBef>
                <a:spcPct val="75000"/>
              </a:spcBef>
              <a:buClr>
                <a:srgbClr val="207C4A"/>
              </a:buClr>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Must meet requirements of QDIA regulation</a:t>
            </a:r>
          </a:p>
          <a:p>
            <a:pPr marL="346075" indent="-346075" algn="l" eaLnBrk="1" hangingPunct="1">
              <a:spcBef>
                <a:spcPct val="75000"/>
              </a:spcBef>
              <a:buClr>
                <a:srgbClr val="207C4A"/>
              </a:buClr>
              <a:buFont typeface="Wingdings" pitchFamily="2" charset="2"/>
              <a:buChar char="§"/>
            </a:pPr>
            <a:r>
              <a:rPr lang="en-US" altLang="en-US" sz="2800" dirty="0">
                <a:solidFill>
                  <a:schemeClr val="accent3">
                    <a:lumMod val="25000"/>
                  </a:schemeClr>
                </a:solidFill>
                <a:effectLst>
                  <a:outerShdw blurRad="38100" dist="38100" dir="2700000" algn="tl">
                    <a:srgbClr val="000000">
                      <a:alpha val="43137"/>
                    </a:srgbClr>
                  </a:outerShdw>
                </a:effectLst>
                <a:latin typeface="Optima LT Std DemiBold" pitchFamily="34" charset="0"/>
              </a:rPr>
              <a:t>Examples of QDIAs include balanced funds and target date funds</a:t>
            </a:r>
          </a:p>
        </p:txBody>
      </p:sp>
    </p:spTree>
    <p:extLst>
      <p:ext uri="{BB962C8B-B14F-4D97-AF65-F5344CB8AC3E}">
        <p14:creationId xmlns:p14="http://schemas.microsoft.com/office/powerpoint/2010/main" val="42284908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9298" name="Rectangle 2"/>
          <p:cNvSpPr>
            <a:spLocks noGrp="1" noChangeArrowheads="1"/>
          </p:cNvSpPr>
          <p:nvPr>
            <p:ph type="title"/>
          </p:nvPr>
        </p:nvSpPr>
        <p:spPr>
          <a:xfrm>
            <a:off x="1219200" y="2743200"/>
            <a:ext cx="6858000" cy="1143000"/>
          </a:xfrm>
        </p:spPr>
        <p:txBody>
          <a:bodyPr>
            <a:normAutofit fontScale="90000"/>
          </a:bodyPr>
          <a:lstStyle/>
          <a:p>
            <a:pPr eaLnBrk="1" hangingPunct="1">
              <a:lnSpc>
                <a:spcPts val="3100"/>
              </a:lnSpc>
              <a:defRPr/>
            </a:pPr>
            <a:r>
              <a:rPr lang="en-US" b="1" kern="1200" cap="small" dirty="0">
                <a:solidFill>
                  <a:srgbClr val="064884"/>
                </a:solidFill>
                <a:effectLst>
                  <a:outerShdw blurRad="38100" dist="38100" dir="2700000" algn="tl">
                    <a:srgbClr val="000000">
                      <a:alpha val="43137"/>
                    </a:srgbClr>
                  </a:outerShdw>
                </a:effectLst>
              </a:rPr>
              <a:t>What if a fiduciary fails to fulfill his or her obligations?</a:t>
            </a:r>
          </a:p>
        </p:txBody>
      </p:sp>
    </p:spTree>
    <p:extLst>
      <p:ext uri="{BB962C8B-B14F-4D97-AF65-F5344CB8AC3E}">
        <p14:creationId xmlns:p14="http://schemas.microsoft.com/office/powerpoint/2010/main" val="32956008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1346" name="Rectangle 2"/>
          <p:cNvSpPr>
            <a:spLocks noGrp="1" noChangeArrowheads="1"/>
          </p:cNvSpPr>
          <p:nvPr>
            <p:ph type="title"/>
          </p:nvPr>
        </p:nvSpPr>
        <p:spPr>
          <a:xfrm>
            <a:off x="1066800" y="533400"/>
            <a:ext cx="7899400" cy="11430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Pay the plan </a:t>
            </a:r>
          </a:p>
        </p:txBody>
      </p:sp>
      <p:sp>
        <p:nvSpPr>
          <p:cNvPr id="33796" name="Rectangle 3"/>
          <p:cNvSpPr>
            <a:spLocks noGrp="1" noChangeArrowheads="1"/>
          </p:cNvSpPr>
          <p:nvPr>
            <p:ph type="body" idx="1"/>
          </p:nvPr>
        </p:nvSpPr>
        <p:spPr>
          <a:xfrm>
            <a:off x="1295400" y="2286000"/>
            <a:ext cx="6858000" cy="4114800"/>
          </a:xfrm>
        </p:spPr>
        <p:txBody>
          <a:bodyPr/>
          <a:lstStyle/>
          <a:p>
            <a:pPr marL="457200" indent="-457200" eaLnBrk="1" hangingPunct="1">
              <a:spcBef>
                <a:spcPct val="50000"/>
              </a:spcBef>
              <a:buClr>
                <a:srgbClr val="308069"/>
              </a:buClr>
              <a:buSzPct val="95000"/>
              <a:buFont typeface="Wingdings" panose="05000000000000000000" pitchFamily="2" charset="2"/>
              <a:buChar char="§"/>
              <a:defRPr/>
            </a:pPr>
            <a:r>
              <a:rPr lang="en-US" altLang="en-US" b="1" dirty="0">
                <a:solidFill>
                  <a:schemeClr val="accent3">
                    <a:lumMod val="25000"/>
                  </a:schemeClr>
                </a:solidFill>
                <a:effectLst>
                  <a:outerShdw blurRad="50800" dist="38100" dir="2700000" algn="tl" rotWithShape="0">
                    <a:prstClr val="black">
                      <a:alpha val="40000"/>
                    </a:prstClr>
                  </a:outerShdw>
                </a:effectLst>
                <a:latin typeface="Optima LT Std DemiBold" pitchFamily="34" charset="0"/>
                <a:cs typeface="Times New Roman" panose="02020603050405020304" pitchFamily="18" charset="0"/>
              </a:rPr>
              <a:t>Restore losses </a:t>
            </a:r>
          </a:p>
          <a:p>
            <a:pPr marL="457200" indent="-457200" eaLnBrk="1" hangingPunct="1">
              <a:spcBef>
                <a:spcPct val="50000"/>
              </a:spcBef>
              <a:buClr>
                <a:srgbClr val="308069"/>
              </a:buClr>
              <a:buSzPct val="95000"/>
              <a:buFont typeface="Wingdings" panose="05000000000000000000" pitchFamily="2" charset="2"/>
              <a:buChar char="§"/>
              <a:defRPr/>
            </a:pPr>
            <a:r>
              <a:rPr lang="en-US" altLang="en-US" b="1" dirty="0">
                <a:solidFill>
                  <a:schemeClr val="accent3">
                    <a:lumMod val="25000"/>
                  </a:schemeClr>
                </a:solidFill>
                <a:effectLst>
                  <a:outerShdw blurRad="50800" dist="38100" dir="2700000" algn="tl" rotWithShape="0">
                    <a:prstClr val="black">
                      <a:alpha val="40000"/>
                    </a:prstClr>
                  </a:outerShdw>
                </a:effectLst>
                <a:latin typeface="Optima LT Std DemiBold" pitchFamily="34" charset="0"/>
                <a:cs typeface="Times New Roman" panose="02020603050405020304" pitchFamily="18" charset="0"/>
              </a:rPr>
              <a:t>Give up any profits</a:t>
            </a:r>
          </a:p>
        </p:txBody>
      </p:sp>
      <p:pic>
        <p:nvPicPr>
          <p:cNvPr id="154626" name="Picture 2" descr="Image result for give money bundle imag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737272" y="1981200"/>
            <a:ext cx="2772540"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725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3394" name="Rectangle 2"/>
          <p:cNvSpPr>
            <a:spLocks noGrp="1" noChangeArrowheads="1"/>
          </p:cNvSpPr>
          <p:nvPr>
            <p:ph type="title"/>
          </p:nvPr>
        </p:nvSpPr>
        <p:spPr>
          <a:xfrm>
            <a:off x="1066800" y="609600"/>
            <a:ext cx="7772400" cy="838200"/>
          </a:xfrm>
        </p:spPr>
        <p:txBody>
          <a:bodyPr/>
          <a:lstStyle/>
          <a:p>
            <a:pPr algn="l" eaLnBrk="1" hangingPunct="1">
              <a:lnSpc>
                <a:spcPts val="3100"/>
              </a:lnSpc>
              <a:defRPr/>
            </a:pPr>
            <a:r>
              <a:rPr lang="en-US" sz="3600" b="1" kern="1200" cap="small" dirty="0">
                <a:solidFill>
                  <a:srgbClr val="064884"/>
                </a:solidFill>
                <a:effectLst>
                  <a:outerShdw blurRad="38100" dist="38100" dir="2700000" algn="tl">
                    <a:srgbClr val="000000">
                      <a:alpha val="43137"/>
                    </a:srgbClr>
                  </a:outerShdw>
                </a:effectLst>
                <a:latin typeface="Optima LT Std Medium" panose="020B0602050508020304" pitchFamily="34" charset="0"/>
              </a:rPr>
              <a:t>Pay the Government</a:t>
            </a:r>
          </a:p>
        </p:txBody>
      </p:sp>
      <p:sp>
        <p:nvSpPr>
          <p:cNvPr id="1083395" name="Rectangle 3"/>
          <p:cNvSpPr>
            <a:spLocks noGrp="1" noChangeArrowheads="1"/>
          </p:cNvSpPr>
          <p:nvPr>
            <p:ph type="body" idx="1"/>
          </p:nvPr>
        </p:nvSpPr>
        <p:spPr>
          <a:xfrm>
            <a:off x="1143000" y="1828800"/>
            <a:ext cx="6611938" cy="4114800"/>
          </a:xfrm>
        </p:spPr>
        <p:txBody>
          <a:bodyPr/>
          <a:lstStyle/>
          <a:p>
            <a:pPr marL="457200" indent="-457200" eaLnBrk="1" hangingPunct="1">
              <a:spcBef>
                <a:spcPct val="50000"/>
              </a:spcBef>
              <a:buClr>
                <a:srgbClr val="308069"/>
              </a:buClr>
              <a:buSzPct val="95000"/>
              <a:buFont typeface="Wingdings" panose="05000000000000000000" pitchFamily="2" charset="2"/>
              <a:buChar char="§"/>
              <a:defRPr/>
            </a:pPr>
            <a:r>
              <a:rPr lang="en-US" b="1" dirty="0">
                <a:solidFill>
                  <a:schemeClr val="accent3">
                    <a:lumMod val="25000"/>
                  </a:schemeClr>
                </a:solidFill>
                <a:effectLst>
                  <a:outerShdw blurRad="38100" dist="38100" dir="2700000" algn="tl">
                    <a:srgbClr val="000000">
                      <a:alpha val="43137"/>
                    </a:srgbClr>
                  </a:outerShdw>
                </a:effectLst>
                <a:latin typeface="Optima LT Std DemiBold" pitchFamily="34" charset="0"/>
                <a:cs typeface="Times New Roman" panose="02020603050405020304" pitchFamily="18" charset="0"/>
              </a:rPr>
              <a:t>The DOL and IRS may assess civil penalties and excise taxes.  </a:t>
            </a:r>
          </a:p>
          <a:p>
            <a:pPr marL="457200" indent="-457200" eaLnBrk="1" hangingPunct="1">
              <a:spcBef>
                <a:spcPct val="50000"/>
              </a:spcBef>
              <a:buClr>
                <a:srgbClr val="308069"/>
              </a:buClr>
              <a:buSzPct val="95000"/>
              <a:buFont typeface="Wingdings" panose="05000000000000000000" pitchFamily="2" charset="2"/>
              <a:buChar char="§"/>
              <a:defRPr/>
            </a:pPr>
            <a:endParaRPr lang="en-US" b="1" dirty="0">
              <a:solidFill>
                <a:schemeClr val="accent3">
                  <a:lumMod val="25000"/>
                </a:schemeClr>
              </a:solidFill>
              <a:effectLst>
                <a:outerShdw blurRad="38100" dist="38100" dir="2700000" algn="tl">
                  <a:srgbClr val="000000">
                    <a:alpha val="43137"/>
                  </a:srgbClr>
                </a:outerShdw>
              </a:effectLst>
              <a:latin typeface="Optima LT Std DemiBold" pitchFamily="34" charset="0"/>
              <a:cs typeface="Times New Roman" panose="02020603050405020304" pitchFamily="18" charset="0"/>
            </a:endParaRPr>
          </a:p>
          <a:p>
            <a:pPr marL="457200" indent="-457200" eaLnBrk="1" hangingPunct="1">
              <a:spcBef>
                <a:spcPct val="50000"/>
              </a:spcBef>
              <a:buClr>
                <a:srgbClr val="308069"/>
              </a:buClr>
              <a:buSzPct val="95000"/>
              <a:buFont typeface="Wingdings" panose="05000000000000000000" pitchFamily="2" charset="2"/>
              <a:buChar char="§"/>
              <a:defRPr/>
            </a:pPr>
            <a:r>
              <a:rPr lang="en-US" b="1" dirty="0">
                <a:solidFill>
                  <a:schemeClr val="accent3">
                    <a:lumMod val="25000"/>
                  </a:schemeClr>
                </a:solidFill>
                <a:effectLst>
                  <a:outerShdw blurRad="38100" dist="38100" dir="2700000" algn="tl">
                    <a:srgbClr val="000000">
                      <a:alpha val="43137"/>
                    </a:srgbClr>
                  </a:outerShdw>
                </a:effectLst>
                <a:latin typeface="Optima LT Std DemiBold" pitchFamily="34" charset="0"/>
                <a:cs typeface="Times New Roman" panose="02020603050405020304" pitchFamily="18" charset="0"/>
              </a:rPr>
              <a:t>Fiduciary may be removed, barred from being a fiduciary.</a:t>
            </a:r>
          </a:p>
        </p:txBody>
      </p:sp>
    </p:spTree>
    <p:extLst>
      <p:ext uri="{BB962C8B-B14F-4D97-AF65-F5344CB8AC3E}">
        <p14:creationId xmlns:p14="http://schemas.microsoft.com/office/powerpoint/2010/main" val="37640970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19125"/>
            <a:ext cx="7239000" cy="1362075"/>
          </a:xfrm>
        </p:spPr>
        <p:txBody>
          <a:bodyPr>
            <a:normAutofit/>
          </a:bodyPr>
          <a:lstStyle/>
          <a:p>
            <a:r>
              <a:rPr lang="en-US" alt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Compliance Resources</a:t>
            </a:r>
            <a:endParaRPr lang="en-US" sz="4000"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Tree>
    <p:extLst>
      <p:ext uri="{BB962C8B-B14F-4D97-AF65-F5344CB8AC3E}">
        <p14:creationId xmlns:p14="http://schemas.microsoft.com/office/powerpoint/2010/main" val="7456035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26704" y="1828800"/>
            <a:ext cx="6848516" cy="489364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chemeClr val="tx1"/>
                </a:solidFill>
                <a:effectLst/>
                <a:uLnTx/>
                <a:uFillTx/>
                <a:latin typeface="+mj-lt"/>
                <a:ea typeface="+mn-ea"/>
                <a:cs typeface="+mn-cs"/>
              </a:rPr>
              <a:t>EBSA website (health plans): </a:t>
            </a:r>
            <a:r>
              <a:rPr kumimoji="0" lang="en-US" sz="2400" b="0" i="0" u="none" strike="noStrike" kern="1200" cap="none" spc="0" normalizeH="0" baseline="0" noProof="0" dirty="0">
                <a:ln>
                  <a:noFill/>
                </a:ln>
                <a:solidFill>
                  <a:srgbClr val="028BE0"/>
                </a:solidFill>
                <a:effectLst/>
                <a:uLnTx/>
                <a:uFillTx/>
                <a:latin typeface="+mj-lt"/>
                <a:ea typeface="+mn-ea"/>
                <a:cs typeface="+mn-cs"/>
              </a:rPr>
              <a:t>https://www.dol.gov/agencies/ebsa/employers-and-advisers/plan-administration-and-compliance/health-plans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chemeClr val="tx1"/>
                </a:solidFill>
                <a:effectLst/>
                <a:uLnTx/>
                <a:uFillTx/>
                <a:latin typeface="+mj-lt"/>
                <a:ea typeface="+mn-ea"/>
                <a:cs typeface="+mn-cs"/>
              </a:rPr>
              <a:t>Health Benefits Laws Self Compliance Tools: </a:t>
            </a:r>
            <a:r>
              <a:rPr kumimoji="0" lang="en-US" sz="2400" b="0" i="0" u="none" strike="noStrike" kern="1200" cap="none" spc="0" normalizeH="0" baseline="0" noProof="0" dirty="0">
                <a:ln>
                  <a:noFill/>
                </a:ln>
                <a:solidFill>
                  <a:srgbClr val="028BE0"/>
                </a:solidFill>
                <a:effectLst/>
                <a:uLnTx/>
                <a:uFillTx/>
                <a:latin typeface="+mj-lt"/>
                <a:ea typeface="+mn-ea"/>
                <a:cs typeface="+mn-cs"/>
              </a:rPr>
              <a:t>https://www.dol.gov/agencies/ebsa/employers-and-advisers/plan-administration-and-compliance/health-plans/hbec/checksheets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chemeClr val="tx1"/>
                </a:solidFill>
                <a:effectLst/>
                <a:uLnTx/>
                <a:uFillTx/>
                <a:latin typeface="+mj-lt"/>
                <a:ea typeface="+mn-ea"/>
                <a:cs typeface="+mn-cs"/>
              </a:rPr>
              <a:t>Health and Human Services                       </a:t>
            </a:r>
            <a:r>
              <a:rPr kumimoji="0" lang="en-US" sz="2400" b="0" i="0" u="none" strike="noStrike" kern="1200" cap="none" spc="0" normalizeH="0" baseline="0" noProof="0" dirty="0">
                <a:ln>
                  <a:noFill/>
                </a:ln>
                <a:solidFill>
                  <a:srgbClr val="028BE0"/>
                </a:solidFill>
                <a:effectLst/>
                <a:uLnTx/>
                <a:uFillTx/>
                <a:latin typeface="+mj-lt"/>
                <a:ea typeface="+mn-ea"/>
                <a:cs typeface="+mn-cs"/>
              </a:rPr>
              <a:t>www.hhs.gov/healthcare</a:t>
            </a:r>
          </a:p>
        </p:txBody>
      </p:sp>
      <p:grpSp>
        <p:nvGrpSpPr>
          <p:cNvPr id="4" name="Group 3" descr="Health Plan Compliance Resources"/>
          <p:cNvGrpSpPr/>
          <p:nvPr/>
        </p:nvGrpSpPr>
        <p:grpSpPr>
          <a:xfrm>
            <a:off x="1563984" y="524954"/>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altLang="en-US" sz="3200" dirty="0"/>
                <a:t>Health Plan Compliance Resources</a:t>
              </a:r>
              <a:endParaRPr lang="en-US" sz="3200" dirty="0"/>
            </a:p>
          </p:txBody>
        </p:sp>
      </p:grpSp>
    </p:spTree>
    <p:extLst>
      <p:ext uri="{BB962C8B-B14F-4D97-AF65-F5344CB8AC3E}">
        <p14:creationId xmlns:p14="http://schemas.microsoft.com/office/powerpoint/2010/main" val="3705543789"/>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497950" y="1522874"/>
            <a:ext cx="7417449" cy="510652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EBSA main site: </a:t>
            </a:r>
            <a:r>
              <a:rPr kumimoji="0" lang="en-US" sz="2200" b="0" i="0" u="none" strike="noStrike" kern="1200" cap="none" spc="0" normalizeH="0" baseline="0" noProof="0" dirty="0">
                <a:ln>
                  <a:noFill/>
                </a:ln>
                <a:solidFill>
                  <a:srgbClr val="028BE0"/>
                </a:solidFill>
                <a:effectLst/>
                <a:uLnTx/>
                <a:uFillTx/>
                <a:latin typeface="+mj-lt"/>
                <a:ea typeface="+mn-ea"/>
                <a:cs typeface="+mn-cs"/>
              </a:rPr>
              <a:t>www.dol.gov/agencies/ebsa</a:t>
            </a:r>
          </a:p>
          <a:p>
            <a:pPr marL="0" marR="0" lvl="0" indent="0" algn="l" defTabSz="914400" rtl="0" eaLnBrk="0" fontAlgn="base" latinLnBrk="0" hangingPunct="0">
              <a:lnSpc>
                <a:spcPts val="2280"/>
              </a:lnSpc>
              <a:spcBef>
                <a:spcPct val="0"/>
              </a:spcBef>
              <a:spcAft>
                <a:spcPct val="0"/>
              </a:spcAft>
              <a:buClrTx/>
              <a:buSzTx/>
              <a:buFontTx/>
              <a:buNone/>
              <a:tabLst/>
              <a:defRPr/>
            </a:pPr>
            <a:endParaRPr kumimoji="0" lang="en-US" sz="22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EBSA Affordable Care Act page:  </a:t>
            </a:r>
            <a:r>
              <a:rPr kumimoji="0" lang="en-US" sz="2200" b="0" i="0" u="none" strike="noStrike" kern="1200" cap="none" spc="0" normalizeH="0" baseline="0" noProof="0" dirty="0">
                <a:ln>
                  <a:noFill/>
                </a:ln>
                <a:solidFill>
                  <a:srgbClr val="028BE0"/>
                </a:solidFill>
                <a:effectLst/>
                <a:uLnTx/>
                <a:uFillTx/>
                <a:latin typeface="+mj-lt"/>
                <a:ea typeface="+mn-ea"/>
                <a:cs typeface="+mn-cs"/>
              </a:rPr>
              <a:t>www.dol.gov/agencies/ebsa/laws-and-regulations/laws/affordable-care-act/for-employers-and-advisers</a:t>
            </a:r>
          </a:p>
          <a:p>
            <a:pPr marL="0" marR="0" lvl="0" indent="0" algn="l" defTabSz="914400" rtl="0" eaLnBrk="0" fontAlgn="base" latinLnBrk="0" hangingPunct="0">
              <a:lnSpc>
                <a:spcPts val="2280"/>
              </a:lnSpc>
              <a:spcBef>
                <a:spcPct val="0"/>
              </a:spcBef>
              <a:spcAft>
                <a:spcPct val="0"/>
              </a:spcAft>
              <a:buClrTx/>
              <a:buSzTx/>
              <a:buFontTx/>
              <a:buNone/>
              <a:tabLst/>
              <a:defRPr/>
            </a:pPr>
            <a:endParaRPr kumimoji="0" lang="en-US" sz="22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EFAST2 website:  </a:t>
            </a:r>
            <a:r>
              <a:rPr kumimoji="0" lang="en-US" sz="2200" b="0" i="0" u="none" strike="noStrike" kern="1200" cap="none" spc="0" normalizeH="0" baseline="0" noProof="0" dirty="0">
                <a:ln>
                  <a:noFill/>
                </a:ln>
                <a:solidFill>
                  <a:srgbClr val="028BE0"/>
                </a:solidFill>
                <a:effectLst/>
                <a:uLnTx/>
                <a:uFillTx/>
                <a:latin typeface="+mj-lt"/>
                <a:ea typeface="+mn-ea"/>
                <a:cs typeface="+mn-cs"/>
              </a:rPr>
              <a:t>www.efast.dol.gov</a:t>
            </a:r>
          </a:p>
          <a:p>
            <a:pPr marL="0" marR="0" lvl="0" indent="0" algn="l" defTabSz="914400" rtl="0" eaLnBrk="0" fontAlgn="base" latinLnBrk="0" hangingPunct="0">
              <a:lnSpc>
                <a:spcPts val="2280"/>
              </a:lnSpc>
              <a:spcBef>
                <a:spcPct val="0"/>
              </a:spcBef>
              <a:spcAft>
                <a:spcPct val="0"/>
              </a:spcAft>
              <a:buClrTx/>
              <a:buSzTx/>
              <a:buFontTx/>
              <a:buNone/>
              <a:tabLst/>
              <a:defRPr/>
            </a:pPr>
            <a:endParaRPr kumimoji="0" lang="en-US" sz="22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Technical Assistance and Publications: </a:t>
            </a: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rgbClr val="028BE0"/>
                </a:solidFill>
                <a:effectLst/>
                <a:uLnTx/>
                <a:uFillTx/>
                <a:latin typeface="+mj-lt"/>
                <a:ea typeface="+mn-ea"/>
                <a:cs typeface="+mn-cs"/>
              </a:rPr>
              <a:t>askebsa.dol.gov or </a:t>
            </a:r>
            <a:r>
              <a:rPr kumimoji="0" lang="en-US" sz="2200" b="0" i="0" u="none" strike="noStrike" kern="1200" cap="none" spc="0" normalizeH="0" baseline="0" noProof="0" dirty="0">
                <a:ln>
                  <a:noFill/>
                </a:ln>
                <a:solidFill>
                  <a:schemeClr val="accent3">
                    <a:lumMod val="75000"/>
                  </a:schemeClr>
                </a:solidFill>
                <a:effectLst/>
                <a:uLnTx/>
                <a:uFillTx/>
                <a:latin typeface="+mj-lt"/>
                <a:ea typeface="+mn-ea"/>
                <a:cs typeface="+mn-cs"/>
              </a:rPr>
              <a:t>1-866-444-3272</a:t>
            </a:r>
          </a:p>
          <a:p>
            <a:pPr marL="0" marR="0" lvl="0" indent="0" algn="l" defTabSz="914400" rtl="0" eaLnBrk="0" fontAlgn="base" latinLnBrk="0" hangingPunct="0">
              <a:lnSpc>
                <a:spcPts val="2280"/>
              </a:lnSpc>
              <a:spcBef>
                <a:spcPct val="0"/>
              </a:spcBef>
              <a:spcAft>
                <a:spcPct val="0"/>
              </a:spcAft>
              <a:buClrTx/>
              <a:buSzTx/>
              <a:buFontTx/>
              <a:buNone/>
              <a:tabLst/>
              <a:defRPr/>
            </a:pPr>
            <a:endParaRPr kumimoji="0" lang="en-US" sz="22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EFAST2 Hotline (Toll-free): </a:t>
            </a: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accent3">
                    <a:lumMod val="75000"/>
                  </a:schemeClr>
                </a:solidFill>
                <a:effectLst/>
                <a:uLnTx/>
                <a:uFillTx/>
                <a:latin typeface="+mj-lt"/>
                <a:ea typeface="+mn-ea"/>
                <a:cs typeface="+mn-cs"/>
              </a:rPr>
              <a:t>1-866-GO EFAST (1-866-463-3278</a:t>
            </a:r>
            <a:r>
              <a:rPr kumimoji="0" lang="en-US" sz="2200" b="0" i="0" u="none" strike="noStrike" kern="1200" cap="none" spc="0" normalizeH="0" baseline="0" noProof="0" dirty="0">
                <a:ln>
                  <a:noFill/>
                </a:ln>
                <a:solidFill>
                  <a:srgbClr val="028BE0"/>
                </a:solidFill>
                <a:effectLst/>
                <a:uLnTx/>
                <a:uFillTx/>
                <a:latin typeface="+mj-lt"/>
                <a:ea typeface="+mn-ea"/>
                <a:cs typeface="+mn-cs"/>
              </a:rPr>
              <a:t>)</a:t>
            </a:r>
          </a:p>
          <a:p>
            <a:pPr marL="0" marR="0" lvl="0" indent="0" algn="l" defTabSz="914400" rtl="0" eaLnBrk="0" fontAlgn="base" latinLnBrk="0" hangingPunct="0">
              <a:lnSpc>
                <a:spcPts val="2280"/>
              </a:lnSpc>
              <a:spcBef>
                <a:spcPct val="0"/>
              </a:spcBef>
              <a:spcAft>
                <a:spcPct val="0"/>
              </a:spcAft>
              <a:buClrTx/>
              <a:buSzTx/>
              <a:buFontTx/>
              <a:buNone/>
              <a:tabLst/>
              <a:defRPr/>
            </a:pPr>
            <a:endParaRPr kumimoji="0" lang="en-US" sz="22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tx1"/>
                </a:solidFill>
                <a:effectLst/>
                <a:uLnTx/>
                <a:uFillTx/>
                <a:latin typeface="+mj-lt"/>
                <a:ea typeface="+mn-ea"/>
                <a:cs typeface="+mn-cs"/>
              </a:rPr>
              <a:t>Form M-1 Filings: </a:t>
            </a: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rgbClr val="028BE0"/>
                </a:solidFill>
                <a:effectLst/>
                <a:uLnTx/>
                <a:uFillTx/>
                <a:latin typeface="+mj-lt"/>
                <a:ea typeface="+mn-ea"/>
                <a:cs typeface="+mn-cs"/>
              </a:rPr>
              <a:t>http://www.askebsa.dol.gov/mewa/ or call the </a:t>
            </a:r>
          </a:p>
          <a:p>
            <a:pPr marL="0" marR="0" lvl="0" indent="0" algn="l" defTabSz="914400" rtl="0" eaLnBrk="0" fontAlgn="base" latinLnBrk="0" hangingPunct="0">
              <a:lnSpc>
                <a:spcPts val="2280"/>
              </a:lnSpc>
              <a:spcBef>
                <a:spcPct val="0"/>
              </a:spcBef>
              <a:spcAft>
                <a:spcPct val="0"/>
              </a:spcAft>
              <a:buClrTx/>
              <a:buSzTx/>
              <a:buFontTx/>
              <a:buNone/>
              <a:tabLst/>
              <a:defRPr/>
            </a:pPr>
            <a:r>
              <a:rPr kumimoji="0" lang="en-US" sz="2200" b="0" i="0" u="none" strike="noStrike" kern="1200" cap="none" spc="0" normalizeH="0" baseline="0" noProof="0" dirty="0">
                <a:ln>
                  <a:noFill/>
                </a:ln>
                <a:solidFill>
                  <a:schemeClr val="accent3">
                    <a:lumMod val="75000"/>
                  </a:schemeClr>
                </a:solidFill>
                <a:effectLst/>
                <a:uLnTx/>
                <a:uFillTx/>
                <a:latin typeface="+mj-lt"/>
                <a:ea typeface="+mn-ea"/>
                <a:cs typeface="+mn-cs"/>
              </a:rPr>
              <a:t>Form M-1 Help Desk at 202-693-8360</a:t>
            </a:r>
          </a:p>
        </p:txBody>
      </p:sp>
      <p:grpSp>
        <p:nvGrpSpPr>
          <p:cNvPr id="4" name="Group 3" descr="Compliance Assistance"/>
          <p:cNvGrpSpPr/>
          <p:nvPr/>
        </p:nvGrpSpPr>
        <p:grpSpPr>
          <a:xfrm>
            <a:off x="1563984" y="268526"/>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Compliance Assistance</a:t>
              </a:r>
            </a:p>
          </p:txBody>
        </p:sp>
      </p:grpSp>
    </p:spTree>
    <p:extLst>
      <p:ext uri="{BB962C8B-B14F-4D97-AF65-F5344CB8AC3E}">
        <p14:creationId xmlns:p14="http://schemas.microsoft.com/office/powerpoint/2010/main" val="3027950931"/>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800866" y="1676400"/>
            <a:ext cx="6612835" cy="452431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tx1">
                    <a:lumMod val="75000"/>
                    <a:lumOff val="25000"/>
                  </a:schemeClr>
                </a:solidFill>
                <a:effectLst/>
                <a:uLnTx/>
                <a:uFillTx/>
                <a:latin typeface="+mj-lt"/>
                <a:ea typeface="+mn-ea"/>
                <a:cs typeface="+mn-cs"/>
              </a:rPr>
              <a:t>Office of Health Plan Standards &amp; Compliance Assistance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(202) 693-8335</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tx1">
                  <a:lumMod val="75000"/>
                  <a:lumOff val="25000"/>
                </a:schemeClr>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tx1">
                    <a:lumMod val="75000"/>
                    <a:lumOff val="25000"/>
                  </a:schemeClr>
                </a:solidFill>
                <a:effectLst/>
                <a:uLnTx/>
                <a:uFillTx/>
                <a:latin typeface="+mj-lt"/>
                <a:ea typeface="+mn-ea"/>
                <a:cs typeface="+mn-cs"/>
              </a:rPr>
              <a:t>Office of the Chief Accountant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tx1"/>
                </a:solidFill>
                <a:effectLst/>
                <a:uLnTx/>
                <a:uFillTx/>
                <a:latin typeface="+mj-lt"/>
                <a:ea typeface="+mn-ea"/>
                <a:cs typeface="+mn-cs"/>
              </a:rPr>
              <a:t>(202) 693-8360</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chemeClr val="tx1">
                    <a:lumMod val="75000"/>
                    <a:lumOff val="25000"/>
                  </a:schemeClr>
                </a:solidFill>
                <a:effectLst/>
                <a:uLnTx/>
                <a:uFillTx/>
                <a:latin typeface="+mj-lt"/>
                <a:ea typeface="+mn-ea"/>
                <a:cs typeface="+mn-cs"/>
              </a:rPr>
              <a:t>Office of Regulations &amp; Interpretations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chemeClr val="tx1"/>
                </a:solidFill>
                <a:effectLst/>
                <a:uLnTx/>
                <a:uFillTx/>
                <a:latin typeface="+mj-lt"/>
                <a:ea typeface="+mn-ea"/>
                <a:cs typeface="+mn-cs"/>
              </a:rPr>
              <a:t>(202) 693-8500</a:t>
            </a: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chemeClr val="tx1">
                    <a:lumMod val="75000"/>
                    <a:lumOff val="25000"/>
                  </a:schemeClr>
                </a:solidFill>
                <a:effectLst/>
                <a:uLnTx/>
                <a:uFillTx/>
                <a:latin typeface="+mj-lt"/>
                <a:ea typeface="+mn-ea"/>
                <a:cs typeface="+mn-cs"/>
              </a:rPr>
              <a:t>Office of Exemption Determinations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chemeClr val="tx1"/>
                </a:solidFill>
                <a:effectLst/>
                <a:uLnTx/>
                <a:uFillTx/>
                <a:latin typeface="+mj-lt"/>
                <a:ea typeface="+mn-ea"/>
                <a:cs typeface="+mn-cs"/>
              </a:rPr>
              <a:t>(202) 693-8540</a:t>
            </a:r>
            <a:endParaRPr kumimoji="0" lang="en-US" sz="2400" b="0" i="0" u="none" strike="noStrike" kern="1200" cap="none" spc="0" normalizeH="0" baseline="0" noProof="0" dirty="0">
              <a:ln>
                <a:noFill/>
              </a:ln>
              <a:solidFill>
                <a:schemeClr val="tx1"/>
              </a:solidFill>
              <a:effectLst/>
              <a:uLnTx/>
              <a:uFillTx/>
              <a:latin typeface="+mj-lt"/>
              <a:ea typeface="+mn-ea"/>
              <a:cs typeface="+mn-cs"/>
            </a:endParaRPr>
          </a:p>
        </p:txBody>
      </p:sp>
      <p:grpSp>
        <p:nvGrpSpPr>
          <p:cNvPr id="4" name="Group 3" descr="Compliance Assistance"/>
          <p:cNvGrpSpPr/>
          <p:nvPr/>
        </p:nvGrpSpPr>
        <p:grpSpPr>
          <a:xfrm>
            <a:off x="1563984" y="268526"/>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5" name="Rounded Rectangle 4"/>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Compliance Assistance</a:t>
              </a:r>
            </a:p>
          </p:txBody>
        </p:sp>
      </p:grpSp>
    </p:spTree>
    <p:extLst>
      <p:ext uri="{BB962C8B-B14F-4D97-AF65-F5344CB8AC3E}">
        <p14:creationId xmlns:p14="http://schemas.microsoft.com/office/powerpoint/2010/main" val="1225885595"/>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idx="4294967295"/>
          </p:nvPr>
        </p:nvSpPr>
        <p:spPr>
          <a:xfrm>
            <a:off x="1685884" y="5405278"/>
            <a:ext cx="6543716" cy="110799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
                <a:schemeClr val="accent1">
                  <a:lumMod val="75000"/>
                </a:schemeClr>
              </a:buClr>
              <a:buSzPct val="90000"/>
              <a:buFont typeface="Arial" panose="020B0604020202020204" pitchFamily="34" charset="0"/>
              <a:buChar char="•"/>
              <a:tabLst/>
              <a:defRPr/>
            </a:pPr>
            <a:r>
              <a:rPr kumimoji="0" lang="en-US" altLang="en-US" sz="2200" b="0" i="0" u="none" strike="noStrike" kern="1200" cap="none" spc="0" normalizeH="0" baseline="0" noProof="0" dirty="0">
                <a:ln>
                  <a:noFill/>
                </a:ln>
                <a:solidFill>
                  <a:schemeClr val="tx1"/>
                </a:solidFill>
                <a:effectLst/>
                <a:uLnTx/>
                <a:uFillTx/>
                <a:latin typeface="+mj-lt"/>
                <a:ea typeface="+mn-ea"/>
                <a:cs typeface="+mn-cs"/>
              </a:rPr>
              <a:t>Health Benefit Education Campaign two-day seminar</a:t>
            </a:r>
          </a:p>
          <a:p>
            <a:pPr marL="342900" marR="0" lvl="0" indent="-342900" algn="l" defTabSz="914400" rtl="0" eaLnBrk="0" fontAlgn="base" latinLnBrk="0" hangingPunct="0">
              <a:lnSpc>
                <a:spcPct val="100000"/>
              </a:lnSpc>
              <a:spcBef>
                <a:spcPct val="0"/>
              </a:spcBef>
              <a:spcAft>
                <a:spcPct val="0"/>
              </a:spcAft>
              <a:buClr>
                <a:schemeClr val="accent1">
                  <a:lumMod val="75000"/>
                </a:schemeClr>
              </a:buClr>
              <a:buSzPct val="90000"/>
              <a:buFont typeface="Arial" panose="020B0604020202020204" pitchFamily="34" charset="0"/>
              <a:buChar char="•"/>
              <a:tabLst/>
              <a:defRPr/>
            </a:pPr>
            <a:r>
              <a:rPr kumimoji="0" lang="en-US" altLang="en-US" sz="2200" b="0" i="0" u="none" strike="noStrike" kern="1200" cap="none" spc="0" normalizeH="0" baseline="0" noProof="0" dirty="0">
                <a:ln>
                  <a:noFill/>
                </a:ln>
                <a:solidFill>
                  <a:schemeClr val="tx1"/>
                </a:solidFill>
                <a:effectLst/>
                <a:uLnTx/>
                <a:uFillTx/>
                <a:latin typeface="+mj-lt"/>
                <a:ea typeface="+mn-ea"/>
                <a:cs typeface="+mn-cs"/>
              </a:rPr>
              <a:t>Webcasts</a:t>
            </a:r>
          </a:p>
          <a:p>
            <a:pPr marL="342900" marR="0" lvl="0" indent="-342900" algn="l" defTabSz="914400" rtl="0" eaLnBrk="0" fontAlgn="base" latinLnBrk="0" hangingPunct="0">
              <a:lnSpc>
                <a:spcPct val="100000"/>
              </a:lnSpc>
              <a:spcBef>
                <a:spcPct val="0"/>
              </a:spcBef>
              <a:spcAft>
                <a:spcPct val="0"/>
              </a:spcAft>
              <a:buClr>
                <a:schemeClr val="accent1">
                  <a:lumMod val="75000"/>
                </a:schemeClr>
              </a:buClr>
              <a:buSzPct val="90000"/>
              <a:buFont typeface="Arial" panose="020B0604020202020204" pitchFamily="34" charset="0"/>
              <a:buChar char="•"/>
              <a:tabLst/>
              <a:defRPr/>
            </a:pPr>
            <a:r>
              <a:rPr kumimoji="0" lang="en-US" altLang="en-US" sz="2200" b="0" i="0" u="none" strike="noStrike" kern="1200" cap="none" spc="0" normalizeH="0" baseline="0" noProof="0" dirty="0">
                <a:ln>
                  <a:noFill/>
                </a:ln>
                <a:solidFill>
                  <a:schemeClr val="tx1"/>
                </a:solidFill>
                <a:effectLst/>
                <a:uLnTx/>
                <a:uFillTx/>
                <a:latin typeface="+mj-lt"/>
                <a:ea typeface="+mn-ea"/>
                <a:cs typeface="+mn-cs"/>
              </a:rPr>
              <a:t>Regional workshops</a:t>
            </a:r>
          </a:p>
        </p:txBody>
      </p:sp>
      <p:grpSp>
        <p:nvGrpSpPr>
          <p:cNvPr id="8" name="Group 7" descr="Outreach Events"/>
          <p:cNvGrpSpPr/>
          <p:nvPr/>
        </p:nvGrpSpPr>
        <p:grpSpPr>
          <a:xfrm>
            <a:off x="1371600" y="4230926"/>
            <a:ext cx="7086600" cy="1103074"/>
            <a:chOff x="0" y="0"/>
            <a:chExt cx="8526072" cy="1219200"/>
          </a:xfrm>
          <a:solidFill>
            <a:srgbClr val="015589"/>
          </a:solidFill>
          <a:scene3d>
            <a:camera prst="orthographicFront">
              <a:rot lat="0" lon="0" rev="0"/>
            </a:camera>
            <a:lightRig rig="balanced" dir="t">
              <a:rot lat="0" lon="0" rev="8700000"/>
            </a:lightRig>
          </a:scene3d>
        </p:grpSpPr>
        <p:sp>
          <p:nvSpPr>
            <p:cNvPr id="9" name="Rounded Rectangle 8"/>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Outreach Events</a:t>
              </a:r>
            </a:p>
          </p:txBody>
        </p:sp>
      </p:grpSp>
      <p:sp>
        <p:nvSpPr>
          <p:cNvPr id="11" name="Rectangle 10"/>
          <p:cNvSpPr/>
          <p:nvPr/>
        </p:nvSpPr>
        <p:spPr>
          <a:xfrm>
            <a:off x="1685884" y="1604399"/>
            <a:ext cx="6543716" cy="2462213"/>
          </a:xfrm>
          <a:prstGeom prst="rect">
            <a:avLst/>
          </a:prstGeom>
        </p:spPr>
        <p:txBody>
          <a:bodyPr wrap="square">
            <a:spAutoFit/>
          </a:bodyPr>
          <a:lstStyle/>
          <a:p>
            <a:pPr marL="342900" lvl="0" indent="-342900">
              <a:buClr>
                <a:schemeClr val="accent1">
                  <a:lumMod val="75000"/>
                </a:schemeClr>
              </a:buClr>
              <a:buSzPct val="90000"/>
              <a:buFont typeface="Arial" panose="020B0604020202020204" pitchFamily="34" charset="0"/>
              <a:buChar char="•"/>
            </a:pPr>
            <a:r>
              <a:rPr lang="en-US" altLang="en-US" sz="2200" dirty="0">
                <a:latin typeface="+mj-lt"/>
              </a:rPr>
              <a:t>Understanding Your Fiduciary Responsibilities under a Group Health Plan</a:t>
            </a:r>
          </a:p>
          <a:p>
            <a:pPr marL="342900" lvl="0" indent="-342900">
              <a:buClr>
                <a:schemeClr val="accent1">
                  <a:lumMod val="75000"/>
                </a:schemeClr>
              </a:buClr>
              <a:buSzPct val="90000"/>
              <a:buFont typeface="Arial" panose="020B0604020202020204" pitchFamily="34" charset="0"/>
              <a:buChar char="•"/>
            </a:pPr>
            <a:r>
              <a:rPr lang="en-US" altLang="en-US" sz="2200" dirty="0">
                <a:latin typeface="+mj-lt"/>
              </a:rPr>
              <a:t>Reporting and Disclosure Guide for Employee Benefit Plans  </a:t>
            </a:r>
          </a:p>
          <a:p>
            <a:pPr marL="342900" lvl="0" indent="-342900">
              <a:buClr>
                <a:schemeClr val="accent1">
                  <a:lumMod val="75000"/>
                </a:schemeClr>
              </a:buClr>
              <a:buSzPct val="90000"/>
              <a:buFont typeface="Arial" panose="020B0604020202020204" pitchFamily="34" charset="0"/>
              <a:buChar char="•"/>
            </a:pPr>
            <a:r>
              <a:rPr lang="en-US" altLang="en-US" sz="2200" dirty="0">
                <a:latin typeface="+mj-lt"/>
              </a:rPr>
              <a:t>An Employer’s Guide to Health Benefits under COBRA</a:t>
            </a:r>
          </a:p>
          <a:p>
            <a:pPr marL="342900" lvl="0" indent="-342900">
              <a:buClr>
                <a:schemeClr val="accent1">
                  <a:lumMod val="75000"/>
                </a:schemeClr>
              </a:buClr>
              <a:buSzPct val="90000"/>
              <a:buFont typeface="Arial" panose="020B0604020202020204" pitchFamily="34" charset="0"/>
              <a:buChar char="•"/>
            </a:pPr>
            <a:r>
              <a:rPr lang="en-US" sz="2200" dirty="0">
                <a:latin typeface="+mj-lt"/>
              </a:rPr>
              <a:t>Health Benefits Coverage Under Federal Law</a:t>
            </a:r>
          </a:p>
        </p:txBody>
      </p:sp>
      <p:grpSp>
        <p:nvGrpSpPr>
          <p:cNvPr id="5" name="Group 4" descr="Publications"/>
          <p:cNvGrpSpPr/>
          <p:nvPr/>
        </p:nvGrpSpPr>
        <p:grpSpPr>
          <a:xfrm>
            <a:off x="1371600" y="476985"/>
            <a:ext cx="7086600" cy="1103074"/>
            <a:chOff x="0" y="0"/>
            <a:chExt cx="8526072" cy="1219200"/>
          </a:xfrm>
          <a:solidFill>
            <a:srgbClr val="3333CC"/>
          </a:solidFill>
          <a:scene3d>
            <a:camera prst="orthographicFront">
              <a:rot lat="0" lon="0" rev="0"/>
            </a:camera>
            <a:lightRig rig="balanced" dir="t">
              <a:rot lat="0" lon="0" rev="8700000"/>
            </a:lightRig>
          </a:scene3d>
        </p:grpSpPr>
        <p:sp>
          <p:nvSpPr>
            <p:cNvPr id="6" name="Rounded Rectangle 5"/>
            <p:cNvSpPr/>
            <p:nvPr/>
          </p:nvSpPr>
          <p:spPr>
            <a:xfrm>
              <a:off x="0" y="0"/>
              <a:ext cx="8526072" cy="1219200"/>
            </a:xfrm>
            <a:prstGeom prst="roundRect">
              <a:avLst/>
            </a:prstGeom>
            <a:grpFill/>
            <a:ln>
              <a:noFill/>
            </a:ln>
            <a:effectLst>
              <a:outerShdw blurRad="44450" dist="27940" dir="5400000" algn="ctr">
                <a:srgbClr val="000000">
                  <a:alpha val="32000"/>
                </a:srgbClr>
              </a:outerShdw>
            </a:effectLst>
            <a:sp3d>
              <a:bevelT w="190500" h="38100"/>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59516" y="59516"/>
              <a:ext cx="8407040" cy="1100168"/>
            </a:xfrm>
            <a:prstGeom prst="rect">
              <a:avLst/>
            </a:prstGeom>
            <a:grpFill/>
            <a:ln>
              <a:noFill/>
            </a:ln>
            <a:effectLst>
              <a:outerShdw blurRad="44450" dist="27940" dir="5400000" algn="ctr">
                <a:srgbClr val="000000">
                  <a:alpha val="32000"/>
                </a:srgbClr>
              </a:outerShdw>
            </a:effectLst>
            <a:sp3d>
              <a:bevelT w="190500" h="38100"/>
            </a:sp3d>
          </p:spPr>
          <p:style>
            <a:lnRef idx="0">
              <a:scrgbClr r="0" g="0" b="0"/>
            </a:lnRef>
            <a:fillRef idx="0">
              <a:scrgbClr r="0" g="0" b="0"/>
            </a:fillRef>
            <a:effectRef idx="0">
              <a:scrgbClr r="0" g="0" b="0"/>
            </a:effectRef>
            <a:fontRef idx="minor">
              <a:schemeClr val="lt1"/>
            </a:fontRef>
          </p:style>
          <p:txBody>
            <a:bodyPr spcFirstLastPara="0" vert="horz" wrap="square" lIns="167640" tIns="83820" rIns="167640" bIns="83820" numCol="1" spcCol="1270" anchor="ctr" anchorCtr="0">
              <a:noAutofit/>
            </a:bodyPr>
            <a:lstStyle/>
            <a:p>
              <a:pPr lvl="0" algn="ctr"/>
              <a:r>
                <a:rPr lang="en-US" sz="3200" dirty="0"/>
                <a:t>Publications</a:t>
              </a:r>
            </a:p>
          </p:txBody>
        </p:sp>
      </p:grpSp>
    </p:spTree>
    <p:extLst>
      <p:ext uri="{BB962C8B-B14F-4D97-AF65-F5344CB8AC3E}">
        <p14:creationId xmlns:p14="http://schemas.microsoft.com/office/powerpoint/2010/main" val="3948120620"/>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57200" y="3657600"/>
            <a:ext cx="5105400" cy="1894362"/>
          </a:xfrm>
          <a:ln>
            <a:noFill/>
          </a:ln>
        </p:spPr>
        <p:txBody>
          <a:bodyPr>
            <a:noAutofit/>
          </a:bodyPr>
          <a:lstStyle/>
          <a:p>
            <a:pPr marL="0" marR="36576" lvl="0" algn="l">
              <a:spcBef>
                <a:spcPts val="0"/>
              </a:spcBef>
              <a:buClr>
                <a:schemeClr val="accent1"/>
              </a:buClr>
              <a:buSzPct val="80000"/>
            </a:pPr>
            <a:r>
              <a:rPr lang="en-US" altLang="en-US" sz="2400" b="1"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rPr>
              <a:t>Subscribe to the EBSA website to receive alerts on new guidance and events</a:t>
            </a:r>
            <a:endParaRPr lang="en-US" sz="2400" b="1" dirty="0">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endParaRPr>
          </a:p>
        </p:txBody>
      </p:sp>
      <p:sp>
        <p:nvSpPr>
          <p:cNvPr id="6" name="Subtitle 5"/>
          <p:cNvSpPr>
            <a:spLocks noGrp="1"/>
          </p:cNvSpPr>
          <p:nvPr>
            <p:ph type="subTitle" idx="1"/>
          </p:nvPr>
        </p:nvSpPr>
        <p:spPr>
          <a:xfrm>
            <a:off x="2590800" y="838200"/>
            <a:ext cx="5943600" cy="1752600"/>
          </a:xfrm>
        </p:spPr>
        <p:txBody>
          <a:bodyPr>
            <a:normAutofit/>
          </a:bodyPr>
          <a:lstStyle/>
          <a:p>
            <a:pPr algn="ctr"/>
            <a:r>
              <a:rPr lang="en-US" altLang="en-US" sz="3200" b="1" dirty="0">
                <a:ln w="6350">
                  <a:solidFill>
                    <a:schemeClr val="accent1">
                      <a:shade val="43000"/>
                    </a:schemeClr>
                  </a:solidFill>
                </a:ln>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cs typeface="+mj-cs"/>
              </a:rPr>
              <a:t>www.dol.gov/agencies/ebsa</a:t>
            </a:r>
            <a:endParaRPr lang="en-US" sz="3200" b="1" dirty="0">
              <a:ln w="6350">
                <a:solidFill>
                  <a:schemeClr val="accent1">
                    <a:shade val="43000"/>
                  </a:schemeClr>
                </a:solidFill>
              </a:ln>
              <a:solidFill>
                <a:srgbClr val="FFFFFF"/>
              </a:solidFill>
              <a:effectLst>
                <a:outerShdw blurRad="38100" dist="38100" dir="2700000" algn="tl">
                  <a:srgbClr val="000000">
                    <a:alpha val="43137"/>
                  </a:srgbClr>
                </a:outerShdw>
              </a:effectLst>
              <a:latin typeface="Adobe Gothic Std B" pitchFamily="34" charset="-128"/>
              <a:ea typeface="Adobe Gothic Std B" pitchFamily="34" charset="-128"/>
              <a:cs typeface="+mj-cs"/>
            </a:endParaRPr>
          </a:p>
        </p:txBody>
      </p:sp>
    </p:spTree>
    <p:extLst>
      <p:ext uri="{BB962C8B-B14F-4D97-AF65-F5344CB8AC3E}">
        <p14:creationId xmlns:p14="http://schemas.microsoft.com/office/powerpoint/2010/main" val="10606068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Verve">
  <a:themeElements>
    <a:clrScheme name="Custom 10">
      <a:dk1>
        <a:srgbClr val="002060"/>
      </a:dk1>
      <a:lt1>
        <a:srgbClr val="FFFFFF"/>
      </a:lt1>
      <a:dk2>
        <a:srgbClr val="002060"/>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Solstic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ee3cffc-2f53-4e00-a92a-7337a39469a7" xsi:nil="true"/>
    <lcf76f155ced4ddcb4097134ff3c332f xmlns="898e9a5b-81af-45a4-8c37-fef6f7f8fef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2DBAD6D5EBF0245AF03621B83E49BDE" ma:contentTypeVersion="10" ma:contentTypeDescription="Create a new document." ma:contentTypeScope="" ma:versionID="84523367050797bb984ce6eea36b23cf">
  <xsd:schema xmlns:xsd="http://www.w3.org/2001/XMLSchema" xmlns:xs="http://www.w3.org/2001/XMLSchema" xmlns:p="http://schemas.microsoft.com/office/2006/metadata/properties" xmlns:ns2="898e9a5b-81af-45a4-8c37-fef6f7f8fefc" xmlns:ns3="742f6de6-9a35-4b5e-9770-ab9019ad44c9" xmlns:ns4="bee3cffc-2f53-4e00-a92a-7337a39469a7" targetNamespace="http://schemas.microsoft.com/office/2006/metadata/properties" ma:root="true" ma:fieldsID="cac37ff0eee5b5756512d71f50444678" ns2:_="" ns3:_="" ns4:_="">
    <xsd:import namespace="898e9a5b-81af-45a4-8c37-fef6f7f8fefc"/>
    <xsd:import namespace="742f6de6-9a35-4b5e-9770-ab9019ad44c9"/>
    <xsd:import namespace="bee3cffc-2f53-4e00-a92a-7337a39469a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98e9a5b-81af-45a4-8c37-fef6f7f8fe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5a8d78b-6148-4bf1-92dd-b4f00782c405"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42f6de6-9a35-4b5e-9770-ab9019ad44c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ee3cffc-2f53-4e00-a92a-7337a39469a7"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e6930c39-df6b-4781-8bfd-8d00c9785d64}" ma:internalName="TaxCatchAll" ma:showField="CatchAllData" ma:web="bee3cffc-2f53-4e00-a92a-7337a39469a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020D0D-736B-4C31-8C3F-1E2F08E5577E}">
  <ds:schemaRefs>
    <ds:schemaRef ds:uri="http://purl.org/dc/terms/"/>
    <ds:schemaRef ds:uri="http://schemas.microsoft.com/office/infopath/2007/PartnerControls"/>
    <ds:schemaRef ds:uri="http://www.w3.org/XML/1998/namespace"/>
    <ds:schemaRef ds:uri="http://purl.org/dc/dcmitype/"/>
    <ds:schemaRef ds:uri="http://purl.org/dc/elements/1.1/"/>
    <ds:schemaRef ds:uri="http://schemas.openxmlformats.org/package/2006/metadata/core-properties"/>
    <ds:schemaRef ds:uri="898e9a5b-81af-45a4-8c37-fef6f7f8fefc"/>
    <ds:schemaRef ds:uri="bee3cffc-2f53-4e00-a92a-7337a39469a7"/>
    <ds:schemaRef ds:uri="http://schemas.microsoft.com/office/2006/documentManagement/types"/>
    <ds:schemaRef ds:uri="742f6de6-9a35-4b5e-9770-ab9019ad44c9"/>
    <ds:schemaRef ds:uri="http://schemas.microsoft.com/office/2006/metadata/properties"/>
  </ds:schemaRefs>
</ds:datastoreItem>
</file>

<file path=customXml/itemProps2.xml><?xml version="1.0" encoding="utf-8"?>
<ds:datastoreItem xmlns:ds="http://schemas.openxmlformats.org/officeDocument/2006/customXml" ds:itemID="{E8294868-2102-4BCE-B45F-FABE2B76518A}">
  <ds:schemaRefs>
    <ds:schemaRef ds:uri="http://schemas.microsoft.com/sharepoint/v3/contenttype/forms"/>
  </ds:schemaRefs>
</ds:datastoreItem>
</file>

<file path=customXml/itemProps3.xml><?xml version="1.0" encoding="utf-8"?>
<ds:datastoreItem xmlns:ds="http://schemas.openxmlformats.org/officeDocument/2006/customXml" ds:itemID="{3824A244-0D51-4ED8-B612-425AD90AB0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98e9a5b-81af-45a4-8c37-fef6f7f8fefc"/>
    <ds:schemaRef ds:uri="742f6de6-9a35-4b5e-9770-ab9019ad44c9"/>
    <ds:schemaRef ds:uri="bee3cffc-2f53-4e00-a92a-7337a39469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Verve</Template>
  <TotalTime>8551</TotalTime>
  <Words>3140</Words>
  <Application>Microsoft Office PowerPoint</Application>
  <PresentationFormat>On-screen Show (4:3)</PresentationFormat>
  <Paragraphs>487</Paragraphs>
  <Slides>66</Slides>
  <Notes>47</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66</vt:i4>
      </vt:variant>
    </vt:vector>
  </HeadingPairs>
  <TitlesOfParts>
    <vt:vector size="80" baseType="lpstr">
      <vt:lpstr>Adobe Gothic Std B</vt:lpstr>
      <vt:lpstr>Arial</vt:lpstr>
      <vt:lpstr>Berlin Sans FB</vt:lpstr>
      <vt:lpstr>Century Gothic</vt:lpstr>
      <vt:lpstr>Courier New</vt:lpstr>
      <vt:lpstr>Gill Sans MT</vt:lpstr>
      <vt:lpstr>Optima LT Std DemiBold</vt:lpstr>
      <vt:lpstr>Optima LT Std Medium</vt:lpstr>
      <vt:lpstr>Times New Roman</vt:lpstr>
      <vt:lpstr>Verdana</vt:lpstr>
      <vt:lpstr>Wingdings</vt:lpstr>
      <vt:lpstr>Wingdings 2</vt:lpstr>
      <vt:lpstr>Verve</vt:lpstr>
      <vt:lpstr>Solstice</vt:lpstr>
      <vt:lpstr>WHAT TO EXPECT  FROM A  HEALTH PLAN INVESTIGATION    </vt:lpstr>
      <vt:lpstr>Disclaimer</vt:lpstr>
      <vt:lpstr>Outline of Presentation</vt:lpstr>
      <vt:lpstr>General Organization Overview </vt:lpstr>
      <vt:lpstr>ERISA Basics for Group Health Plans</vt:lpstr>
      <vt:lpstr>Employee Retirement Income Security Act (ERISA)</vt:lpstr>
      <vt:lpstr>A Few Basic Things a Group Health Plan Must Have</vt:lpstr>
      <vt:lpstr>Regulation of Group Health Plans</vt:lpstr>
      <vt:lpstr>Health Laws Included in ERISA Part 7</vt:lpstr>
      <vt:lpstr>Enforcement and Jurisdiction </vt:lpstr>
      <vt:lpstr>Enforcement and Jurisdiction</vt:lpstr>
      <vt:lpstr>Enforcement and Jurisdiction      </vt:lpstr>
      <vt:lpstr>Department of Health and Human Service’s Role Generally, the states enforce state laws that place requirements on issuers.  These provisions of these state laws must be at least as protective as ERISA part 7 and the Public Health Service Act (PHSA).  However, if HHS determines that a state has failed to “substantially enforce” its parallel laws, HHS can directly enforce the PHSA with respect to health issuers in that state.   HHS may also be invited in by the state to enforce in that state</vt:lpstr>
      <vt:lpstr>Enforcement and Jurisdiction </vt:lpstr>
      <vt:lpstr>Enforcement and Jurisdiction   </vt:lpstr>
      <vt:lpstr>ERISA Reporting and Disclosure for Group Health Plans</vt:lpstr>
      <vt:lpstr>COBRA Premium Assistance under the American Rescue Plan(ARP)</vt:lpstr>
      <vt:lpstr>Named as a plan fiduciary in plan documents – or who: Exercises discretionary authority or control over plan management  - or -  Exercises authority or control over plan assets  - or -  Provides investment advice for compensation (direct or indirect)</vt:lpstr>
      <vt:lpstr>Plans can have multiple fiduciaries Fiduciaries can be named or functional</vt:lpstr>
      <vt:lpstr>Act “solely in interest” of participants &amp; beneficiaries  Discharge duties prudently with care, skill and diligence  Diversify plan investments  Follow terms of governing documents (to the extent they are consistent with ERISA)  Follow governing provisions of ERISA under Part 7.</vt:lpstr>
      <vt:lpstr>Act in own self interest  Act on behalf of a party with adverse interests  Accept “anything of value” from those doing business w/ the Plan (e.g. kickbacks)</vt:lpstr>
      <vt:lpstr>* Note that if a Plan/fiduciary/party in interest satisfies the requirements of a prohibited transaction exemption, the above transactions could be permissible</vt:lpstr>
      <vt:lpstr>Parties in Interest</vt:lpstr>
      <vt:lpstr>Fiduciaries</vt:lpstr>
      <vt:lpstr>ERISA Sec. 502(l) imposes 20% penalty on the amount paid pursuant to a court order or settlement agreement  IRS can impose excise tax on prohibited transactions  IRS can impose excise tax under IRC Sec. 4980D for failure to meet certain group health plan requirements  Numerous other penalties for R&amp;D failures</vt:lpstr>
      <vt:lpstr>Examples include:  Accepting kickbacks  Filing fraudulent claims  Stealing premiums or contributions</vt:lpstr>
      <vt:lpstr>Types of investigations</vt:lpstr>
      <vt:lpstr>An Individual</vt:lpstr>
      <vt:lpstr>Sources for Targeted Investigations</vt:lpstr>
      <vt:lpstr>National Health Enforcement Initiatives Project</vt:lpstr>
      <vt:lpstr>The national initiatives for health enforcement for FY 2023 remain unchanged from FY 2022, and include MEWA financial solvency/fraud investigations, emergency services, and health service provider self-dealing. MHPAEA enforcement is now a national project and there will be a continued increased focus on MHPAEA in FY 2023. Enforcement of the group health plan requirements related to COVID-19 and COBRA under FFCRA and the CARES Act, and the American Rescue Plan will also be areas of focus in FY 2023, as will implementation and enforcement of the surprise billing and transparency provisions of the Consolidated Appropriations Act of 2020. The Equity Enforcement Focus will also continue from FY 2022, which focuses on the enforcement program’s impact on equity issues and having positive impact on underserved communities. Includes a broad range of investigative issues such as: Proper plan administration Proper claims payment Service provider fees Compliance with claims procedure rules Compliance with health care laws under Part 7 of ERISA in stated plan terms and operations Insolvency/unpaid claims</vt:lpstr>
      <vt:lpstr>Failure to provide benefits in accordance with plan terms  Improper or arbitrary claims adjudication  Failure to follow the DOL claims procedure rules  Failure to forward employee premiums to the insurance provider  Failure to provide mental health benefits in parity with medical/surgical benefits in accordance with mental health parity rules  Failure to provide required notices</vt:lpstr>
      <vt:lpstr>Investigative Process</vt:lpstr>
      <vt:lpstr>General Process for Civil Plan Investigations</vt:lpstr>
      <vt:lpstr>Initial Investigative Steps</vt:lpstr>
      <vt:lpstr>Plan document / SPD / Certificate of Coverage Summary of Benefits and Coverage (SBC) Service provider contracts  Premium or contribution schedules Documents related to plan finances Claims Data and Claims Files Claims Adjudication Policies and Guidelines Participant notices required by ERISA Other documents related to ERISA compliance</vt:lpstr>
      <vt:lpstr>ERISA grants DOL (EBSA) the power to “enter such places, inspect such books and records and question such persons … as deemed necessary”  DOL (EBSA) has the authority to issue subpoenas requiring the production of documents or testimony</vt:lpstr>
      <vt:lpstr>Speak with plan sponsor and service providers to clarify plan terms to determine if violations of the health laws or other systemic problems exist  Determine the extent and impact of harm to participants and beneficiaries due to violations  Determine the most appropriate action to take to correct the problem  Work with service provider (if applicable) to make global corrections for all affected plan clients</vt:lpstr>
      <vt:lpstr>Identifies problems &amp; corrective actions taken Indicates the case is closed</vt:lpstr>
      <vt:lpstr>Correction &amp; Voluntary Fiduciary Compliance Program</vt:lpstr>
      <vt:lpstr>EBSA encourages self-correction  Fiduciaries should regularly review operations  Health Law Self-Compliance Tool  Upon detection, take corrective action(s)  Correction guidance is in VFCP documentation  Call EBSA for compliance assistance</vt:lpstr>
      <vt:lpstr>Often, potential problems become clear during the investigation  If problem is identified, work with EBSA to make corrections  Correction guidance may be available  Proof of correction and number of participants and plans affected is required </vt:lpstr>
      <vt:lpstr>Settlement agreement  Notification to Participants and Beneficiaries of the correction Implementation of new internal controls Re-adjudication of claims Paying unpaid claims Payment of Plan’s administrative costs and expenses Interest Disgorgement of profits or surcharge Penalties Removal of fiduciaries Removal of service providers Appointment of independent fiduciary</vt:lpstr>
      <vt:lpstr>Theft or embezzlement  Health care fraud   Kickbacks or bribes  False statements to investigators  Willful failures to file or false filings</vt:lpstr>
      <vt:lpstr>“Self-help” program  Correction methods specified in regulations  Submit complete applications to Regional Office  EBSA issues “No Action” letter  Some transactions eligible for excise tax relief</vt:lpstr>
      <vt:lpstr>PowerPoint Presentation</vt:lpstr>
      <vt:lpstr>Getting it right means: </vt:lpstr>
      <vt:lpstr>Fiduciary Responsibility –  Overview</vt:lpstr>
      <vt:lpstr>What is a “Fiduciary”?</vt:lpstr>
      <vt:lpstr>Fiduciary?</vt:lpstr>
      <vt:lpstr>Basic fiduciary duties </vt:lpstr>
      <vt:lpstr>Reasonable expenses means - </vt:lpstr>
      <vt:lpstr>Following terms of the plan means -</vt:lpstr>
      <vt:lpstr>Limits on fiduciary liability</vt:lpstr>
      <vt:lpstr>Allocation to other fiduciaries</vt:lpstr>
      <vt:lpstr>Participant-Directed Accounts</vt:lpstr>
      <vt:lpstr>Default Investments</vt:lpstr>
      <vt:lpstr>What if a fiduciary fails to fulfill his or her obligations?</vt:lpstr>
      <vt:lpstr>Pay the plan </vt:lpstr>
      <vt:lpstr>Pay the Government</vt:lpstr>
      <vt:lpstr>Compliance Resources</vt:lpstr>
      <vt:lpstr>EBSA website (health plans): https://www.dol.gov/agencies/ebsa/employers-and-advisers/plan-administration-and-compliance/health-plans  Health Benefits Laws Self Compliance Tools: https://www.dol.gov/agencies/ebsa/employers-and-advisers/plan-administration-and-compliance/health-plans/hbec/checksheets  Health and Human Services                       www.hhs.gov/healthcare</vt:lpstr>
      <vt:lpstr>EBSA main site: www.dol.gov/agencies/ebsa  EBSA Affordable Care Act page:  www.dol.gov/agencies/ebsa/laws-and-regulations/laws/affordable-care-act/for-employers-and-advisers  EFAST2 website:  www.efast.dol.gov  Technical Assistance and Publications:  askebsa.dol.gov or 1-866-444-3272  EFAST2 Hotline (Toll-free):  1-866-GO EFAST (1-866-463-3278)  Form M-1 Filings:  http://www.askebsa.dol.gov/mewa/ or call the  Form M-1 Help Desk at 202-693-8360</vt:lpstr>
      <vt:lpstr>Office of Health Plan Standards &amp; Compliance Assistance  (202) 693-8335  Office of the Chief Accountant  (202) 693-8360  Office of Regulations &amp; Interpretations  (202) 693-8500  Office of Exemption Determinations  (202) 693-8540</vt:lpstr>
      <vt:lpstr>Health Benefit Education Campaign two-day seminar Webcasts Regional workshops</vt:lpstr>
      <vt:lpstr>Subscribe to the EBSA website to receive alerts on new guidance and events</vt:lpstr>
    </vt:vector>
  </TitlesOfParts>
  <Company>United States Department of Labor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to Expect From an EBSA Investigation</dc:title>
  <dc:subject>Outreach Resources</dc:subject>
  <dc:creator>Employee Benefits Security Administration</dc:creator>
  <cp:lastModifiedBy>Karina Davis</cp:lastModifiedBy>
  <cp:revision>328</cp:revision>
  <cp:lastPrinted>2012-12-14T23:36:42Z</cp:lastPrinted>
  <dcterms:created xsi:type="dcterms:W3CDTF">2004-10-20T12:57:09Z</dcterms:created>
  <dcterms:modified xsi:type="dcterms:W3CDTF">2023-03-21T17:51:58Z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0x01010042DBAD6D5EBF0245AF03621B83E49BDE</vt:lpwstr>
  </property>
  <property fmtid="{D5CDD505-2E9C-101B-9397-08002B2CF9AE}" pid="3" name="Language">
    <vt:lpwstr>English</vt:lpwstr>
  </property>
  <property fmtid="{D5CDD505-2E9C-101B-9397-08002B2CF9AE}" pid="4" name="MediaServiceImageTags">
    <vt:lpwstr/>
  </property>
</Properties>
</file>