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4"/>
  </p:sldMasterIdLst>
  <p:notesMasterIdLst>
    <p:notesMasterId r:id="rId15"/>
  </p:notesMasterIdLst>
  <p:sldIdLst>
    <p:sldId id="2147477705" r:id="rId5"/>
    <p:sldId id="2147477712" r:id="rId6"/>
    <p:sldId id="2147477717" r:id="rId7"/>
    <p:sldId id="2147477716" r:id="rId8"/>
    <p:sldId id="2147477706" r:id="rId9"/>
    <p:sldId id="2147477711" r:id="rId10"/>
    <p:sldId id="2147477715" r:id="rId11"/>
    <p:sldId id="2147477719" r:id="rId12"/>
    <p:sldId id="2147477713" r:id="rId13"/>
    <p:sldId id="2147477718" r:id="rId14"/>
  </p:sldIdLst>
  <p:sldSz cx="24382413" cy="13716000"/>
  <p:notesSz cx="6858000" cy="9144000"/>
  <p:defaultTextStyle>
    <a:defPPr>
      <a:defRPr lang="en-US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0ECEFDC0-9043-8F4C-9AB8-B669A52BEE11}">
          <p14:sldIdLst>
            <p14:sldId id="2147477705"/>
            <p14:sldId id="2147477712"/>
            <p14:sldId id="2147477717"/>
            <p14:sldId id="2147477716"/>
            <p14:sldId id="2147477706"/>
            <p14:sldId id="2147477711"/>
          </p14:sldIdLst>
        </p14:section>
        <p14:section name="Examples" id="{75DAC6BA-4AD0-9F4A-96BC-467445ABCD4A}">
          <p14:sldIdLst>
            <p14:sldId id="2147477715"/>
            <p14:sldId id="2147477719"/>
            <p14:sldId id="2147477713"/>
            <p14:sldId id="21474777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836"/>
    <a:srgbClr val="007585"/>
    <a:srgbClr val="F25D0D"/>
    <a:srgbClr val="EA2537"/>
    <a:srgbClr val="D12258"/>
    <a:srgbClr val="A71B70"/>
    <a:srgbClr val="28B0C3"/>
    <a:srgbClr val="E5EFF0"/>
    <a:srgbClr val="46535E"/>
    <a:srgbClr val="01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4690"/>
  </p:normalViewPr>
  <p:slideViewPr>
    <p:cSldViewPr snapToGrid="0" snapToObjects="1">
      <p:cViewPr varScale="1">
        <p:scale>
          <a:sx n="43" d="100"/>
          <a:sy n="43" d="100"/>
        </p:scale>
        <p:origin x="43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2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598D5-A3FE-0C4E-B933-B87520E8EF4C}" type="datetimeFigureOut">
              <a:rPr lang="en-GB" smtClean="0"/>
              <a:t>21/03/2024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F102A-BCD4-D14F-9CE7-7BB6C2F4C3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16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F102A-BCD4-D14F-9CE7-7BB6C2F4C31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991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AF102A-BCD4-D14F-9CE7-7BB6C2F4C3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268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043735"/>
          </a:xfrm>
        </p:spPr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AF102A-BCD4-D14F-9CE7-7BB6C2F4C31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437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E1BD47D-8051-FF49-996A-97F39DAA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596380-44AA-9B4A-A70A-B6B7382B02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0413" y="0"/>
            <a:ext cx="16002000" cy="13715107"/>
          </a:xfrm>
          <a:solidFill>
            <a:schemeClr val="bg1">
              <a:lumMod val="95000"/>
            </a:schemeClr>
          </a:solidFill>
        </p:spPr>
        <p:txBody>
          <a:bodyPr tIns="5577840"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B6B1ED1-5316-E04D-A8BF-883351F21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915" y="12554568"/>
            <a:ext cx="6883909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/>
              <a:t>Legal Copy Helvetica Regular 8/9.6 AA Gray</a:t>
            </a:r>
            <a:endParaRPr lang="en-GB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F511AC0-4696-F14A-A241-063B95D00C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2916" y="3124200"/>
            <a:ext cx="6883910" cy="8803943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 sz="60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First level – title. Second level – subtitle. Third level – date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91669A-E186-4DFC-803E-999109B78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340BA6-8D61-49E8-8AF3-FFC4A8306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DC294EF-1570-4686-8B4C-6B2B309B2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9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248F69B-50B5-0F42-982D-7D61C2BD5FB9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596380-44AA-9B4A-A70A-B6B7382B02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4825" y="0"/>
            <a:ext cx="12966486" cy="13715107"/>
          </a:xfrm>
          <a:solidFill>
            <a:schemeClr val="bg1">
              <a:lumMod val="95000"/>
            </a:schemeClr>
          </a:solidFill>
        </p:spPr>
        <p:txBody>
          <a:bodyPr tIns="5669280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E1BD47D-8051-FF49-996A-97F39DAA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0289A73-F916-7D49-91A7-392E2BAF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8291" y="12554568"/>
            <a:ext cx="6899365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47AFE81-DA8A-134F-B52C-C13A80B713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8291" y="3124200"/>
            <a:ext cx="6883910" cy="8877300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First level – title. Second level – subtitle. Third level – date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AF5851-9237-4AF8-BB90-A948C545F03C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038456F-3E12-4DE0-8D61-3C910A603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DFCDF2-258B-4C47-BE14-60CE51275425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D6B64E5-2431-4AF8-9F50-C56A041F0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03655F-5CB9-48CB-ADB1-B9BBA380D74E}"/>
              </a:ext>
            </a:extLst>
          </p:cNvPr>
          <p:cNvSpPr/>
          <p:nvPr userDrawn="1"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869101C5-430B-47D2-B860-13B2CFDFFB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45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248F69B-50B5-0F42-982D-7D61C2BD5FB9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E1BD47D-8051-FF49-996A-97F39DAA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0289A73-F916-7D49-91A7-392E2BAF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8291" y="12554568"/>
            <a:ext cx="6899365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47AFE81-DA8A-134F-B52C-C13A80B713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8291" y="3124200"/>
            <a:ext cx="6883910" cy="8877300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First level – title. Second level – subtitle. Third level – date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AF5851-9237-4AF8-BB90-A948C545F03C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038456F-3E12-4DE0-8D61-3C910A603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DFCDF2-258B-4C47-BE14-60CE51275425}"/>
              </a:ext>
            </a:extLst>
          </p:cNvPr>
          <p:cNvSpPr/>
          <p:nvPr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D6B64E5-2431-4AF8-9F50-C56A041F0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603655F-5CB9-48CB-ADB1-B9BBA380D74E}"/>
              </a:ext>
            </a:extLst>
          </p:cNvPr>
          <p:cNvSpPr/>
          <p:nvPr userDrawn="1"/>
        </p:nvSpPr>
        <p:spPr>
          <a:xfrm>
            <a:off x="0" y="0"/>
            <a:ext cx="304323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869101C5-430B-47D2-B860-13B2CFDFFB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18" name="Picture Placeholder 10">
            <a:extLst>
              <a:ext uri="{FF2B5EF4-FFF2-40B4-BE49-F238E27FC236}">
                <a16:creationId xmlns:a16="http://schemas.microsoft.com/office/drawing/2014/main" id="{B2AE95DD-6549-F74E-B4A5-F644AEF2E1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1215" y="-893"/>
            <a:ext cx="12966486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9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D167EB-636E-2F49-8D89-130717900AF3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C3C968F-382E-D845-A447-BA8A7CEE9E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66413" y="0"/>
            <a:ext cx="13716000" cy="13715107"/>
          </a:xfrm>
          <a:solidFill>
            <a:schemeClr val="bg1">
              <a:lumMod val="95000"/>
            </a:schemeClr>
          </a:solidFill>
        </p:spPr>
        <p:txBody>
          <a:bodyPr tIns="5577840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CC3EC69-B9C7-4C47-85A4-98ABD550A2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96791" y="3124200"/>
            <a:ext cx="7642447" cy="8877300"/>
          </a:xfrm>
        </p:spPr>
        <p:txBody>
          <a:bodyPr/>
          <a:lstStyle>
            <a:lvl1pPr>
              <a:spcBef>
                <a:spcPts val="1400"/>
              </a:spcBef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First level – title. Second level – subtitle. Third level – date</a:t>
            </a:r>
          </a:p>
          <a:p>
            <a:pPr lvl="1"/>
            <a:r>
              <a:rPr lang="en-GB" dirty="0"/>
              <a:t>Second level 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8FF82-9FAC-4581-9739-8ED0F45E39D0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B47DCA-40C1-444E-9D66-A19EA7134745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A54C3F-2C4A-434B-BA94-298A23CFAE6A}"/>
              </a:ext>
            </a:extLst>
          </p:cNvPr>
          <p:cNvSpPr/>
          <p:nvPr userDrawn="1"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7C8F807-DEB4-E0F3-0815-CE80AC814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17394" y="12522200"/>
            <a:ext cx="807577" cy="7302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6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E7D10E5-1B35-08D3-14E0-FE3C0BF9D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DEF142-7CE9-69F9-5B25-369F3FBFB1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328" y="12483997"/>
            <a:ext cx="1265103" cy="47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3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72D04E61-2D3B-9343-8D58-063CF0CCE7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6791" y="761999"/>
            <a:ext cx="1522235" cy="5759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D167EB-636E-2F49-8D89-130717900AF3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92F0540-6983-A44E-ADEC-5C865A728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6791" y="12554568"/>
            <a:ext cx="7642447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CC3EC69-B9C7-4C47-85A4-98ABD550A2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96791" y="3124200"/>
            <a:ext cx="7642447" cy="8877300"/>
          </a:xfrm>
        </p:spPr>
        <p:txBody>
          <a:bodyPr/>
          <a:lstStyle>
            <a:lvl1pPr>
              <a:spcBef>
                <a:spcPts val="1400"/>
              </a:spcBef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First level – title. Second level – subtitle. Third level – date</a:t>
            </a:r>
          </a:p>
          <a:p>
            <a:pPr lvl="1"/>
            <a:r>
              <a:rPr lang="en-GB" dirty="0"/>
              <a:t>Second level 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8FF82-9FAC-4581-9739-8ED0F45E39D0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B47DCA-40C1-444E-9D66-A19EA7134745}"/>
              </a:ext>
            </a:extLst>
          </p:cNvPr>
          <p:cNvSpPr/>
          <p:nvPr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A54C3F-2C4A-434B-BA94-298A23CFAE6A}"/>
              </a:ext>
            </a:extLst>
          </p:cNvPr>
          <p:cNvSpPr/>
          <p:nvPr userDrawn="1"/>
        </p:nvSpPr>
        <p:spPr>
          <a:xfrm>
            <a:off x="0" y="0"/>
            <a:ext cx="757442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>
              <a:latin typeface="Helvetica Now Text" panose="020B0504030202020204" pitchFamily="34" charset="77"/>
            </a:endParaRPr>
          </a:p>
        </p:txBody>
      </p:sp>
      <p:pic>
        <p:nvPicPr>
          <p:cNvPr id="14" name="Picture Placeholder 36">
            <a:extLst>
              <a:ext uri="{FF2B5EF4-FFF2-40B4-BE49-F238E27FC236}">
                <a16:creationId xmlns:a16="http://schemas.microsoft.com/office/drawing/2014/main" id="{A8B9D7FD-619E-2340-849E-CBE5236E2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"/>
          <a:stretch/>
        </p:blipFill>
        <p:spPr>
          <a:xfrm>
            <a:off x="10666413" y="0"/>
            <a:ext cx="13716000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9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596380-44AA-9B4A-A70A-B6B7382B02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4825" y="0"/>
            <a:ext cx="12966486" cy="13715107"/>
          </a:xfrm>
          <a:solidFill>
            <a:schemeClr val="bg1">
              <a:lumMod val="95000"/>
            </a:schemeClr>
          </a:solidFill>
        </p:spPr>
        <p:txBody>
          <a:bodyPr tIns="56692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E1BD47D-8051-FF49-996A-97F39DAA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6D85B0E-0EBF-7145-BA52-997F84B0D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8291" y="12554568"/>
            <a:ext cx="6899365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EFE0667-A6DC-BB45-B75C-FD044D4032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8291" y="3124200"/>
            <a:ext cx="6883910" cy="8877300"/>
          </a:xfrm>
        </p:spPr>
        <p:txBody>
          <a:bodyPr/>
          <a:lstStyle>
            <a:lvl1pPr>
              <a:spcBef>
                <a:spcPts val="1400"/>
              </a:spcBef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First level – title</a:t>
            </a:r>
            <a:br>
              <a:rPr lang="en-GB" dirty="0"/>
            </a:br>
            <a:r>
              <a:rPr lang="en-GB" dirty="0"/>
              <a:t>Second level – subtitle</a:t>
            </a:r>
            <a:br>
              <a:rPr lang="en-GB" dirty="0"/>
            </a:br>
            <a:r>
              <a:rPr lang="en-GB" dirty="0"/>
              <a:t>Third level – date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E251BA-D576-4F2D-A8CA-DDB830A0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E63ECD-EC64-4F43-A0E7-73EE81CA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93F7E65-547E-4AF2-918B-72EBCE476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7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E1BD47D-8051-FF49-996A-97F39DAA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6D85B0E-0EBF-7145-BA52-997F84B0D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28291" y="12554568"/>
            <a:ext cx="6899365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EFE0667-A6DC-BB45-B75C-FD044D4032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8291" y="3124200"/>
            <a:ext cx="6883910" cy="8877300"/>
          </a:xfrm>
        </p:spPr>
        <p:txBody>
          <a:bodyPr/>
          <a:lstStyle>
            <a:lvl1pPr>
              <a:spcBef>
                <a:spcPts val="1400"/>
              </a:spcBef>
              <a:defRPr sz="6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1000"/>
              </a:spcBef>
              <a:defRPr sz="40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4000"/>
              </a:spcBef>
              <a:spcAft>
                <a:spcPts val="1000"/>
              </a:spcAft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First level – title</a:t>
            </a:r>
            <a:br>
              <a:rPr lang="en-GB" dirty="0"/>
            </a:br>
            <a:r>
              <a:rPr lang="en-GB" dirty="0"/>
              <a:t>Second level – subtitle</a:t>
            </a:r>
            <a:br>
              <a:rPr lang="en-GB" dirty="0"/>
            </a:br>
            <a:r>
              <a:rPr lang="en-GB" dirty="0"/>
              <a:t>Third level – date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 – date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E251BA-D576-4F2D-A8CA-DDB830A0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E63ECD-EC64-4F43-A0E7-73EE81CAB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93F7E65-547E-4AF2-918B-72EBCE476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761999"/>
            <a:ext cx="1522235" cy="575981"/>
          </a:xfrm>
          <a:prstGeom prst="rect">
            <a:avLst/>
          </a:prstGeom>
        </p:spPr>
      </p:pic>
      <p:pic>
        <p:nvPicPr>
          <p:cNvPr id="14" name="Picture Placeholder 9">
            <a:extLst>
              <a:ext uri="{FF2B5EF4-FFF2-40B4-BE49-F238E27FC236}">
                <a16:creationId xmlns:a16="http://schemas.microsoft.com/office/drawing/2014/main" id="{B7999D87-449E-B548-A4B0-E7455602C6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25" y="-1"/>
            <a:ext cx="12966486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9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bg>
      <p:bgPr>
        <a:solidFill>
          <a:srgbClr val="E5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BB202A0-3E3B-F343-940D-EC8DA58AFD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902825" y="0"/>
            <a:ext cx="14479588" cy="13715107"/>
          </a:xfrm>
          <a:noFill/>
        </p:spPr>
        <p:txBody>
          <a:bodyPr tIns="56692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3DFE6-CF7F-6941-BD95-6D8F35508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920" y="5141571"/>
            <a:ext cx="8409890" cy="186899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5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Divider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E01A6-7CA0-C146-AFF9-40B8146B88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AED66-6F74-7547-9E21-115ADD7A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1AC1B24-C527-8C44-89B1-BA739F2AB5F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65310" y="1049902"/>
            <a:ext cx="8569128" cy="4091669"/>
          </a:xfrm>
        </p:spPr>
        <p:txBody>
          <a:bodyPr wrap="square">
            <a:noAutofit/>
          </a:bodyPr>
          <a:lstStyle>
            <a:lvl1pPr marL="0" indent="0" algn="l">
              <a:spcAft>
                <a:spcPts val="0"/>
              </a:spcAft>
              <a:buNone/>
              <a:defRPr sz="30800" b="0" i="0">
                <a:solidFill>
                  <a:schemeClr val="accent1"/>
                </a:solidFill>
                <a:latin typeface="Helvetica Now Text Light" panose="020B04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6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dark back">
    <p:bg>
      <p:bgPr>
        <a:solidFill>
          <a:srgbClr val="26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D1AB83-01DE-0A49-98C3-4736CB7E9B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9609" y="3131432"/>
            <a:ext cx="3630613" cy="3726568"/>
          </a:xfrm>
        </p:spPr>
        <p:txBody>
          <a:bodyPr/>
          <a:lstStyle>
            <a:lvl1pPr marL="712788" indent="-712788">
              <a:spcAft>
                <a:spcPts val="0"/>
              </a:spcAft>
              <a:tabLst/>
              <a:defRPr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00	Type number then a tab, then the contents text. Make the numbers bold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E7811F0-B8DA-4A4B-AB9D-AC55F824C7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22052" y="3131432"/>
            <a:ext cx="3630613" cy="3726568"/>
          </a:xfrm>
        </p:spPr>
        <p:txBody>
          <a:bodyPr/>
          <a:lstStyle>
            <a:lvl1pPr marL="712788" indent="-712788">
              <a:spcAft>
                <a:spcPts val="0"/>
              </a:spcAft>
              <a:tabLst/>
              <a:defRPr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00	Type number then a tab, then the contents text. Make the numbers bold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13CAF65-B379-374D-A4D7-0FDEC13CB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Contents –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1629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pPr lvl="0"/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3ABD6EA-57B1-E841-A2FC-D564D9E5FD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93035" y="3124200"/>
            <a:ext cx="3796869" cy="4614325"/>
          </a:xfrm>
          <a:noFill/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610D141-49A2-A047-8FB7-140EBDBBC4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64900" y="8003904"/>
            <a:ext cx="3812344" cy="2392363"/>
          </a:xfr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Name First level, Job title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37A97B9B-8660-E34D-8A5E-ED215B1104F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20001" y="3124200"/>
            <a:ext cx="3796869" cy="4614325"/>
          </a:xfrm>
          <a:noFill/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BEC9BDE-AEC9-004B-A6D3-C047F42163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96555" y="8003904"/>
            <a:ext cx="3812344" cy="2392363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Name First level, Job title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1591472C-0982-C04B-B734-610F55B8576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946967" y="3124200"/>
            <a:ext cx="3796869" cy="4614325"/>
          </a:xfrm>
          <a:noFill/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60251DD-ACC3-EA47-91CA-CB389DDF49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28210" y="8003904"/>
            <a:ext cx="3812344" cy="2392363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Name First level, Job title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313F46F7-0EF6-244D-A236-B4BEBB2D08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273933" y="3124200"/>
            <a:ext cx="3796869" cy="4614325"/>
          </a:xfrm>
          <a:noFill/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43326D2-32A3-424F-A62C-215653886E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245798" y="8003904"/>
            <a:ext cx="3812344" cy="2392363"/>
          </a:xfrm>
        </p:spPr>
        <p:txBody>
          <a:bodyPr/>
          <a:lstStyle>
            <a:lvl1pPr marL="0" marR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Name First level, Job title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57B7E86D-DAE6-8745-948F-8FCF64B1EE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Speakers –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31999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610D141-49A2-A047-8FB7-140EBDBBC4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50832" y="4537442"/>
            <a:ext cx="3812344" cy="2392363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9045D9-F474-534B-B66E-E6ADDDF84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49556" y="2945890"/>
            <a:ext cx="4214896" cy="1647824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10000" b="0" i="0" spc="-100" baseline="0">
                <a:solidFill>
                  <a:schemeClr val="tx1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00:00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4251FBB-F5DB-CF4D-9F5D-7C56555892F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405691" y="2945890"/>
            <a:ext cx="4214896" cy="1647824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10000" b="0" i="0" spc="-100" baseline="0">
                <a:solidFill>
                  <a:schemeClr val="tx1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00:00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79A4968-9A45-1F43-9FBF-F939A432017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2761826" y="2945890"/>
            <a:ext cx="4214896" cy="1647824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10000" b="0" i="0" spc="-100" baseline="0">
                <a:solidFill>
                  <a:schemeClr val="accent2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00:00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1177350-D59D-1A4B-866F-F6B33BFE23C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8117961" y="2945890"/>
            <a:ext cx="4214896" cy="1647824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10000" b="0" i="0" spc="-100" baseline="0">
                <a:solidFill>
                  <a:schemeClr val="tx1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00:00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CFCF217A-3A08-6B4F-B3FF-408C4E3EF8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82488" y="4537442"/>
            <a:ext cx="3812344" cy="2392363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A7FD1F4-E4CD-AF49-AF5B-9130F9B4A0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14144" y="4537442"/>
            <a:ext cx="3812344" cy="2392363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defRPr>
                <a:solidFill>
                  <a:schemeClr val="tx2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2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5C32491C-7CCF-1342-BDE0-FE357B42D4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245799" y="4537442"/>
            <a:ext cx="3812344" cy="2392363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10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17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17000"/>
              </a:lnSpc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dirty="0"/>
              <a:t>Type a subheading – First level. Type text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94A118-9ACE-1944-A522-D064A28911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Agenda –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24024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allout">
    <p:bg>
      <p:bgPr>
        <a:solidFill>
          <a:srgbClr val="E5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DFE6-CF7F-6941-BD95-6D8F35508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006886"/>
            <a:ext cx="19048413" cy="1571225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32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Click to edit callout subhead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E01A6-7CA0-C146-AFF9-40B8146B88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AED66-6F74-7547-9E21-115ADD7A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Legal Copy Helvetica Regular 8/9.6 Black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1AC1B24-C527-8C44-89B1-BA739F2AB5F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62000" y="1752600"/>
            <a:ext cx="19048413" cy="4956514"/>
          </a:xfrm>
        </p:spPr>
        <p:txBody>
          <a:bodyPr wrap="square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8800" b="0" i="0">
                <a:solidFill>
                  <a:schemeClr val="tx1"/>
                </a:solidFill>
                <a:latin typeface="Helvetica Now Text Light" panose="020B04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pPr lvl="0"/>
            <a:r>
              <a:rPr lang="en-US" dirty="0"/>
              <a:t>Click to enter Callout</a:t>
            </a:r>
          </a:p>
        </p:txBody>
      </p:sp>
    </p:spTree>
    <p:extLst>
      <p:ext uri="{BB962C8B-B14F-4D97-AF65-F5344CB8AC3E}">
        <p14:creationId xmlns:p14="http://schemas.microsoft.com/office/powerpoint/2010/main" val="26286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88575-1D1D-854D-BCD8-AF60B4C07CF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84413" y="3124200"/>
            <a:ext cx="21334412" cy="887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9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88575-1D1D-854D-BCD8-AF60B4C07CF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84413" y="3124200"/>
            <a:ext cx="9906793" cy="887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4727DAE-2E97-A443-B677-9D8220C5E4C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2952413" y="3124200"/>
            <a:ext cx="10666413" cy="887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796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88575-1D1D-854D-BCD8-AF60B4C07CF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84413" y="3124200"/>
            <a:ext cx="6854825" cy="8864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D3C49DE-9CF0-D64E-B027-761F007286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914923" y="3124200"/>
            <a:ext cx="6854825" cy="8864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48340F-E610-DD45-9760-F316BD6985A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7545434" y="3124200"/>
            <a:ext cx="6073391" cy="8864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5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/infographics/table - long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60381" y="3121471"/>
            <a:ext cx="21372512" cy="461665"/>
          </a:xfrm>
        </p:spPr>
        <p:txBody>
          <a:bodyPr wrap="square">
            <a:spAutoFit/>
          </a:bodyPr>
          <a:lstStyle>
            <a:lvl1pPr marL="0" indent="0" algn="l">
              <a:spcAft>
                <a:spcPts val="0"/>
              </a:spcAft>
              <a:buNone/>
              <a:defRPr sz="3000" b="1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pPr lvl="0"/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0D9B07-E9B2-C449-9FDC-719C9006F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Stats or infographics –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5398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3461B2-75BA-9241-8F86-93C947109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Graphs/infographics/tables –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45910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3461B2-75BA-9241-8F86-93C947109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Graphs/infographics/tables – click to add title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4320E87-12F0-46F5-A488-9424C593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</p:spTree>
    <p:extLst>
      <p:ext uri="{BB962C8B-B14F-4D97-AF65-F5344CB8AC3E}">
        <p14:creationId xmlns:p14="http://schemas.microsoft.com/office/powerpoint/2010/main" val="2186186815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4413" y="3123964"/>
            <a:ext cx="6096000" cy="88791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dirty="0"/>
              <a:t>Type a subheading – First level. Type text Second level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CDBD03C-CBFE-EF48-9EDC-2C836516482D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80104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3461B2-75BA-9241-8F86-93C947109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313" y="936384"/>
            <a:ext cx="21801042" cy="800219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2102A-8DDB-5D4A-B5F4-F105419B0B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810615" y="4254845"/>
            <a:ext cx="3119882" cy="4889155"/>
          </a:xfrm>
        </p:spPr>
        <p:txBody>
          <a:bodyPr/>
          <a:lstStyle>
            <a:lvl1pPr marL="208800" indent="-208800">
              <a:lnSpc>
                <a:spcPct val="100000"/>
              </a:lnSpc>
              <a:spcAft>
                <a:spcPts val="500"/>
              </a:spcAft>
              <a:buFont typeface="+mj-lt"/>
              <a:buAutoNum type="arabicPeriod"/>
              <a:tabLst/>
              <a:defRPr sz="1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>
              <a:lnSpc>
                <a:spcPct val="100000"/>
              </a:lnSpc>
              <a:spcAft>
                <a:spcPts val="500"/>
              </a:spcAft>
              <a:defRPr sz="1000">
                <a:solidFill>
                  <a:schemeClr val="tx1"/>
                </a:solidFill>
              </a:defRPr>
            </a:lvl2pPr>
            <a:lvl3pPr marL="201613" indent="-201613">
              <a:lnSpc>
                <a:spcPct val="100000"/>
              </a:lnSpc>
              <a:spcAft>
                <a:spcPts val="500"/>
              </a:spcAft>
              <a:tabLst/>
              <a:defRPr sz="1000">
                <a:solidFill>
                  <a:schemeClr val="tx1"/>
                </a:solidFill>
              </a:defRPr>
            </a:lvl3pPr>
            <a:lvl4pPr marL="374650" indent="-165100">
              <a:lnSpc>
                <a:spcPct val="100000"/>
              </a:lnSpc>
              <a:spcAft>
                <a:spcPts val="500"/>
              </a:spcAft>
              <a:tabLst/>
              <a:defRPr sz="1000">
                <a:solidFill>
                  <a:schemeClr val="tx1"/>
                </a:solidFill>
              </a:defRPr>
            </a:lvl4pPr>
            <a:lvl5pPr marL="581025" indent="-203200">
              <a:lnSpc>
                <a:spcPct val="100000"/>
              </a:lnSpc>
              <a:spcAft>
                <a:spcPts val="500"/>
              </a:spcAft>
              <a:tabLst/>
              <a:defRPr sz="1000">
                <a:solidFill>
                  <a:schemeClr val="tx1"/>
                </a:solidFill>
              </a:defRPr>
            </a:lvl5pPr>
            <a:lvl6pPr marL="210312" indent="-210312">
              <a:buFont typeface="+mj-lt"/>
              <a:buAutoNum type="arabicPeriod"/>
              <a:defRPr sz="1000"/>
            </a:lvl6pPr>
            <a:lvl7pPr marL="210312" indent="-210312">
              <a:defRPr sz="1000"/>
            </a:lvl7pPr>
            <a:lvl8pPr marL="210312" indent="-210312">
              <a:defRPr sz="1000"/>
            </a:lvl8pPr>
            <a:lvl9pPr marL="210312" indent="-210312">
              <a:defRPr sz="1000"/>
            </a:lvl9pPr>
          </a:lstStyle>
          <a:p>
            <a:pPr lvl="0"/>
            <a:r>
              <a:rPr lang="en-GB" dirty="0"/>
              <a:t>Type a a list or notes – 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8489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 and 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3461B2-75BA-9241-8F86-93C947109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4AD07C5-4AC5-0847-BB1D-A611D2FFA5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4412" y="4328452"/>
            <a:ext cx="13712825" cy="5615648"/>
          </a:xfrm>
        </p:spPr>
        <p:txBody>
          <a:bodyPr/>
          <a:lstStyle>
            <a:lvl1pPr>
              <a:spcAft>
                <a:spcPts val="1800"/>
              </a:spcAft>
              <a:defRPr sz="52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>
              <a:lnSpc>
                <a:spcPct val="100000"/>
              </a:lnSpc>
              <a:defRPr sz="3000"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statement – First level. </a:t>
            </a:r>
            <a:r>
              <a:rPr lang="en-US" dirty="0"/>
              <a:t>Type Author name – Second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BB17E7-401E-184B-9F87-B7BC8F052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6344" y="3192779"/>
            <a:ext cx="800219" cy="8002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2E2AFBC-6ABB-4EED-ACC1-794B5A7A7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6344" y="3192779"/>
            <a:ext cx="800219" cy="8002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11D52FE-5000-418C-9A8E-3E1400D26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6344" y="3192779"/>
            <a:ext cx="800219" cy="80021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4AF1C63-4301-406B-AAF7-C988694E33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6344" y="3192779"/>
            <a:ext cx="800219" cy="80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64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84413" y="3003061"/>
            <a:ext cx="9145587" cy="1647824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52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a subheading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187AB40-3171-FE41-90BE-9608605351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323A1D-0DF6-D04A-99CF-6DDF3BC3DD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67649EE-8531-9141-870B-101EFCCD387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191206" y="3003061"/>
            <a:ext cx="9183687" cy="1647824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52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a subheading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C2DF545-6082-A640-B304-75B032E949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4413" y="4928452"/>
            <a:ext cx="9145587" cy="1647823"/>
          </a:xfrm>
        </p:spPr>
        <p:txBody>
          <a:bodyPr/>
          <a:lstStyle/>
          <a:p>
            <a:pPr lvl="1"/>
            <a:r>
              <a:rPr lang="en-US"/>
              <a:t>Click to add text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5880E28-365C-DB4B-A4C5-2FAC63536D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91205" y="4928452"/>
            <a:ext cx="9183687" cy="1647823"/>
          </a:xfrm>
        </p:spPr>
        <p:txBody>
          <a:bodyPr/>
          <a:lstStyle/>
          <a:p>
            <a:pPr lvl="1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55682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61264" y="3123964"/>
            <a:ext cx="4694708" cy="8879145"/>
          </a:xfrm>
        </p:spPr>
        <p:txBody>
          <a:bodyPr/>
          <a:lstStyle>
            <a:lvl1pPr>
              <a:lnSpc>
                <a:spcPct val="117000"/>
              </a:lnSpc>
              <a:spcAft>
                <a:spcPts val="800"/>
              </a:spcAft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062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4141CF5-C122-744F-857C-AA100491562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2889444" y="4391839"/>
            <a:ext cx="3871381" cy="1647824"/>
          </a:xfrm>
        </p:spPr>
        <p:txBody>
          <a:bodyPr wrap="none" anchor="t"/>
          <a:lstStyle>
            <a:lvl1pPr marL="0" indent="0">
              <a:spcAft>
                <a:spcPts val="0"/>
              </a:spcAft>
              <a:buNone/>
              <a:defRPr sz="12000" b="0" i="0" spc="-1000" baseline="0">
                <a:solidFill>
                  <a:schemeClr val="accent4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8E5C98-2D5C-FA4E-B19C-E4FD1AF623D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942481" y="6086623"/>
            <a:ext cx="3871381" cy="345479"/>
          </a:xfrm>
        </p:spPr>
        <p:txBody>
          <a:bodyPr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273EFD-3DDE-2F47-97FB-1C15769A515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8248024" y="4391839"/>
            <a:ext cx="3871381" cy="1647824"/>
          </a:xfrm>
        </p:spPr>
        <p:txBody>
          <a:bodyPr wrap="none" anchor="t"/>
          <a:lstStyle>
            <a:lvl1pPr marL="0" indent="0">
              <a:spcAft>
                <a:spcPts val="0"/>
              </a:spcAft>
              <a:buNone/>
              <a:defRPr sz="12000" b="0" i="0" spc="-1000" baseline="0">
                <a:solidFill>
                  <a:schemeClr val="accent4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051634F-5956-984C-AD6F-7C778C53277A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8287206" y="6086623"/>
            <a:ext cx="3871381" cy="345479"/>
          </a:xfrm>
        </p:spPr>
        <p:txBody>
          <a:bodyPr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4CAA191-4F71-C849-9E26-C6A68608B7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2889444" y="9268638"/>
            <a:ext cx="3871381" cy="1647824"/>
          </a:xfrm>
        </p:spPr>
        <p:txBody>
          <a:bodyPr wrap="none" anchor="t"/>
          <a:lstStyle>
            <a:lvl1pPr marL="0" indent="0">
              <a:spcAft>
                <a:spcPts val="0"/>
              </a:spcAft>
              <a:buNone/>
              <a:defRPr sz="12000" b="0" i="0" spc="-1000" baseline="0">
                <a:solidFill>
                  <a:schemeClr val="accent1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2122151-25C4-CE4D-BDB4-2A7224A1EE0D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942481" y="10963422"/>
            <a:ext cx="3871381" cy="345479"/>
          </a:xfrm>
        </p:spPr>
        <p:txBody>
          <a:bodyPr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D663243-01E6-4C4B-B90D-EC423A714AA6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8248024" y="9268638"/>
            <a:ext cx="3871381" cy="1647824"/>
          </a:xfrm>
        </p:spPr>
        <p:txBody>
          <a:bodyPr wrap="none" anchor="t"/>
          <a:lstStyle>
            <a:lvl1pPr marL="0" indent="0">
              <a:spcAft>
                <a:spcPts val="0"/>
              </a:spcAft>
              <a:buNone/>
              <a:defRPr sz="12000" b="0" i="0" spc="-1000" baseline="0">
                <a:solidFill>
                  <a:schemeClr val="accent4"/>
                </a:solidFill>
                <a:latin typeface="Helvetica Now Text Light" panose="020B0404030202020204" pitchFamily="34" charset="77"/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017BDB7-EC1E-A74A-A6D6-463400318A5C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8287206" y="10963422"/>
            <a:ext cx="3871381" cy="345479"/>
          </a:xfrm>
        </p:spPr>
        <p:txBody>
          <a:bodyPr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03838F2-65DE-3C49-9956-BA8976557CF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929040" y="3095828"/>
            <a:ext cx="3871381" cy="1231106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12AE347-42B7-6847-8450-27FA8B440BA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8260324" y="3095828"/>
            <a:ext cx="3871381" cy="1231106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0257A75-8571-B849-AF0B-8DD2D2B8AD3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2929040" y="7972627"/>
            <a:ext cx="3871381" cy="1231106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5E49900-118F-CD48-A42D-869AF2F28CA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8260324" y="7972627"/>
            <a:ext cx="3871381" cy="1231106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</a:t>
            </a:r>
            <a:br>
              <a:rPr lang="en-GB" dirty="0"/>
            </a:br>
            <a:r>
              <a:rPr lang="en-GB" dirty="0"/>
              <a:t>add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58F7CBF-9194-8A48-AC58-659219153433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2261264" y="3123964"/>
            <a:ext cx="9178668" cy="8879145"/>
          </a:xfrm>
        </p:spPr>
        <p:txBody>
          <a:bodyPr/>
          <a:lstStyle>
            <a:lvl1pPr>
              <a:lnSpc>
                <a:spcPct val="117000"/>
              </a:lnSpc>
              <a:spcAft>
                <a:spcPts val="800"/>
              </a:spcAft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5081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4 col Content an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642512-3957-EF43-9667-13221E404F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263149" y="3127725"/>
            <a:ext cx="4568825" cy="461665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None/>
              <a:defRPr sz="3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8E5C98-2D5C-FA4E-B19C-E4FD1AF623D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284413" y="3749555"/>
            <a:ext cx="4568825" cy="1885701"/>
          </a:xfrm>
        </p:spPr>
        <p:txBody>
          <a:bodyPr wrap="square" anchor="t">
            <a:no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DAEB2EA-AE24-1443-9762-CED60286370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63149" y="6615204"/>
            <a:ext cx="4590089" cy="861774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56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D2B43BB-F80F-E94B-9590-490166D8491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84413" y="7534745"/>
            <a:ext cx="4568825" cy="345479"/>
          </a:xfrm>
        </p:spPr>
        <p:txBody>
          <a:bodyPr wrap="square"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D11586B-BB88-E841-BDE0-C232DC44FD9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587317" y="3127725"/>
            <a:ext cx="4568825" cy="461665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None/>
              <a:defRPr sz="3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9FB3666-1E87-CB46-90C6-24A9ED043E9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608581" y="3749555"/>
            <a:ext cx="4568825" cy="1885701"/>
          </a:xfrm>
        </p:spPr>
        <p:txBody>
          <a:bodyPr wrap="square" anchor="t">
            <a:no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1D06E88-E1C6-554B-ACB2-1388ECCFC47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587317" y="6615204"/>
            <a:ext cx="4590089" cy="861774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56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4E1B498-F789-6B4C-929F-448D3A7E09A9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608581" y="7534745"/>
            <a:ext cx="4568825" cy="345479"/>
          </a:xfrm>
        </p:spPr>
        <p:txBody>
          <a:bodyPr wrap="square"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03D466C-3718-F242-B9DF-2DB7662AB58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2911485" y="3127725"/>
            <a:ext cx="4568825" cy="461665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None/>
              <a:defRPr sz="3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73F0385-ED67-AD4D-8608-C489961D5B6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2932749" y="3749555"/>
            <a:ext cx="4568825" cy="1885701"/>
          </a:xfrm>
        </p:spPr>
        <p:txBody>
          <a:bodyPr wrap="square" anchor="t">
            <a:no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DFBF102-F707-8A41-9092-931F5DD49E8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2911485" y="6615204"/>
            <a:ext cx="4590089" cy="861774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56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2CE571-3876-B640-86F0-2ECB5F3F94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2932749" y="7534745"/>
            <a:ext cx="4568825" cy="345479"/>
          </a:xfrm>
        </p:spPr>
        <p:txBody>
          <a:bodyPr wrap="square"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3284B7DF-717C-CE45-BCC4-A7884A8632E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18235653" y="3127725"/>
            <a:ext cx="4568825" cy="461665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None/>
              <a:defRPr sz="30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FCD03DDE-4D27-E546-B96D-0ED1DF019ACA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8256917" y="3749555"/>
            <a:ext cx="4568825" cy="1885701"/>
          </a:xfrm>
        </p:spPr>
        <p:txBody>
          <a:bodyPr wrap="square" anchor="t">
            <a:no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FA2519B-6FFC-4340-BAFA-E118D8DC4800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18235653" y="6615204"/>
            <a:ext cx="4590089" cy="861774"/>
          </a:xfrm>
        </p:spPr>
        <p:txBody>
          <a:bodyPr wrap="square" anchor="b">
            <a:spAutoFit/>
          </a:bodyPr>
          <a:lstStyle>
            <a:lvl1pPr marL="0" indent="0">
              <a:spcAft>
                <a:spcPts val="0"/>
              </a:spcAft>
              <a:buNone/>
              <a:defRPr sz="5600" b="1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8BADAC4-27A3-4E45-B1B1-1007DA629489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8256917" y="7534745"/>
            <a:ext cx="4568825" cy="345479"/>
          </a:xfrm>
        </p:spPr>
        <p:txBody>
          <a:bodyPr wrap="square" anchor="t">
            <a:spAutoFit/>
          </a:bodyPr>
          <a:lstStyle>
            <a:lvl1pPr marL="0" indent="0">
              <a:lnSpc>
                <a:spcPct val="117000"/>
              </a:lnSpc>
              <a:spcAft>
                <a:spcPts val="0"/>
              </a:spcAft>
              <a:buNone/>
              <a:defRPr sz="2000" b="0">
                <a:solidFill>
                  <a:schemeClr val="tx1"/>
                </a:solidFill>
              </a:defRPr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89792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4 col content,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3E0C490C-6E46-DA4D-9C35-2B312B0DAD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64900" y="3140793"/>
            <a:ext cx="4588338" cy="5206794"/>
          </a:xfrm>
        </p:spPr>
        <p:txBody>
          <a:bodyPr/>
          <a:lstStyle>
            <a:lvl1pPr>
              <a:lnSpc>
                <a:spcPct val="100000"/>
              </a:lnSpc>
              <a:spcAft>
                <a:spcPts val="14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3pPr>
            <a:lvl4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4pPr>
            <a:lvl5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5pPr>
            <a:lvl6pPr indent="-241200"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6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323CF613-4B78-124C-8431-E69133B25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33313" y="3140793"/>
            <a:ext cx="4588338" cy="5206794"/>
          </a:xfrm>
        </p:spPr>
        <p:txBody>
          <a:bodyPr/>
          <a:lstStyle>
            <a:lvl1pPr>
              <a:lnSpc>
                <a:spcPct val="100000"/>
              </a:lnSpc>
              <a:spcAft>
                <a:spcPts val="14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3pPr>
            <a:lvl4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4pPr>
            <a:lvl5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5pPr>
            <a:lvl6pPr indent="-241200"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6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E44EDEBE-67F4-2647-AFFF-D1E705C4BA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32569" y="3140793"/>
            <a:ext cx="4588338" cy="5206794"/>
          </a:xfrm>
        </p:spPr>
        <p:txBody>
          <a:bodyPr/>
          <a:lstStyle>
            <a:lvl1pPr>
              <a:lnSpc>
                <a:spcPct val="100000"/>
              </a:lnSpc>
              <a:spcAft>
                <a:spcPts val="14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3pPr>
            <a:lvl4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4pPr>
            <a:lvl5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5pPr>
            <a:lvl6pPr marL="1108075" indent="-239713">
              <a:lnSpc>
                <a:spcPct val="117000"/>
              </a:lnSpc>
              <a:spcAft>
                <a:spcPts val="2600"/>
              </a:spcAft>
              <a:tabLst/>
              <a:defRPr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6pPr>
            <a:lvl7pPr>
              <a:defRPr>
                <a:solidFill>
                  <a:schemeClr val="tx2"/>
                </a:solidFill>
              </a:defRPr>
            </a:lvl7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F47A09BB-CBFA-0D4E-B2BB-868F53588A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046825" y="3140793"/>
            <a:ext cx="4588338" cy="5206794"/>
          </a:xfrm>
        </p:spPr>
        <p:txBody>
          <a:bodyPr/>
          <a:lstStyle>
            <a:lvl1pPr>
              <a:lnSpc>
                <a:spcPct val="100000"/>
              </a:lnSpc>
              <a:spcAft>
                <a:spcPts val="14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2pPr>
            <a:lvl3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3pPr>
            <a:lvl4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4pPr>
            <a:lvl5pPr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5pPr>
            <a:lvl6pPr indent="-241200">
              <a:lnSpc>
                <a:spcPct val="117000"/>
              </a:lnSpc>
              <a:spcAft>
                <a:spcPts val="2600"/>
              </a:spcAft>
              <a:defRPr b="0" i="0">
                <a:solidFill>
                  <a:schemeClr val="tx2"/>
                </a:solidFill>
                <a:latin typeface="Helvetica Now Text" panose="020B0504030202020204" pitchFamily="34" charset="77"/>
              </a:defRPr>
            </a:lvl6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472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2 col content and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0F45A-F682-2D49-8730-9963CCAA66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760825" y="0"/>
            <a:ext cx="7621588" cy="13716000"/>
          </a:xfrm>
        </p:spPr>
        <p:txBody>
          <a:bodyPr tIns="5669280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313" y="936384"/>
            <a:ext cx="13750925" cy="800219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13750925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pPr lvl="0"/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E4C97E-00D5-394C-B6B1-5D95FD196B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1760" y="3126481"/>
            <a:ext cx="6184333" cy="8862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8CCE00E-6A41-1C48-A182-3BE9BB3978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20125" y="3126481"/>
            <a:ext cx="6184333" cy="8862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226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1 col content and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0F45A-F682-2D49-8730-9963CCAA66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760825" y="0"/>
            <a:ext cx="7621588" cy="13716000"/>
          </a:xfrm>
        </p:spPr>
        <p:txBody>
          <a:bodyPr tIns="5669280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313" y="936384"/>
            <a:ext cx="13750925" cy="800219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13750925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E4C97E-00D5-394C-B6B1-5D95FD196B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1761" y="3126481"/>
            <a:ext cx="13735478" cy="8902951"/>
          </a:xfrm>
        </p:spPr>
        <p:txBody>
          <a:bodyPr/>
          <a:lstStyle/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8839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1 col conten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0F45A-F682-2D49-8730-9963CCAA66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66414" y="0"/>
            <a:ext cx="13716000" cy="13716000"/>
          </a:xfrm>
        </p:spPr>
        <p:txBody>
          <a:bodyPr tIns="5669280"/>
          <a:lstStyle>
            <a:lvl1pPr algn="ctr">
              <a:defRPr b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3C57073-C7EE-2841-80E1-0655BC165A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314" y="936384"/>
            <a:ext cx="7656511" cy="800219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62223A4-0309-D041-BC7E-1B4B70A5FBB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4" y="1686568"/>
            <a:ext cx="7656511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47EF4F2-8463-C345-BD26-41417596A8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1761" y="3126481"/>
            <a:ext cx="6877478" cy="8902951"/>
          </a:xfrm>
        </p:spPr>
        <p:txBody>
          <a:bodyPr/>
          <a:lstStyle/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796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1B5DE5E-701C-F94A-8940-19FE453292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70932" y="3115610"/>
            <a:ext cx="6109482" cy="345479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Aft>
                <a:spcPts val="1000"/>
              </a:spcAft>
              <a:defRPr sz="2000" b="0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/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6F1B50A-A6CD-454A-BF8F-179FABBD8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70932" y="5549094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2BB6A5F-4A27-3A45-A3A2-B24C0CFCE1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70932" y="7350064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40F0EBB-2640-1C41-B3A1-4727F17E0E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70932" y="9151033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1CE64662-D4B3-5249-ABA5-6779DB4C0A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9558" y="5549094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8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4A7D8163-732A-F54A-8B73-00C95459C7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89558" y="7350064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42D5C87C-08A5-3F42-8CC3-9D155CECEC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9558" y="9151033"/>
            <a:ext cx="3059893" cy="142577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1000"/>
              </a:spcBef>
              <a:spcAft>
                <a:spcPts val="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None/>
              <a:tabLst/>
              <a:defRPr/>
            </a:lvl3pPr>
            <a:lvl4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833593CB-E635-AD44-BA7D-B4DB0B562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90712" y="3115610"/>
            <a:ext cx="6168815" cy="2197525"/>
          </a:xfrm>
        </p:spPr>
        <p:txBody>
          <a:bodyPr wrap="square">
            <a:spAutoFit/>
          </a:bodyPr>
          <a:lstStyle>
            <a:lvl1pPr marL="0">
              <a:lnSpc>
                <a:spcPct val="117000"/>
              </a:lnSpc>
              <a:spcBef>
                <a:spcPts val="0"/>
              </a:spcBef>
              <a:spcAft>
                <a:spcPts val="800"/>
              </a:spcAft>
              <a:defRPr sz="2000" b="1">
                <a:solidFill>
                  <a:schemeClr val="tx1"/>
                </a:solidFill>
              </a:defRPr>
            </a:lvl1pPr>
            <a:lvl2pPr marL="0">
              <a:lnSpc>
                <a:spcPct val="117000"/>
              </a:lnSpc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 marL="0" indent="0">
              <a:lnSpc>
                <a:spcPct val="117000"/>
              </a:lnSpc>
              <a:spcBef>
                <a:spcPts val="1000"/>
              </a:spcBef>
              <a:spcAft>
                <a:spcPts val="500"/>
              </a:spcAft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Helvetica Now Text" panose="020B0504030202020204" pitchFamily="34" charset="77"/>
              </a:defRPr>
            </a:lvl3pPr>
            <a:lvl4pPr marL="0" indent="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None/>
              <a:tabLst/>
              <a:defRPr sz="1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4pPr>
            <a:lvl5pPr marL="0" indent="0">
              <a:lnSpc>
                <a:spcPct val="117000"/>
              </a:lnSpc>
              <a:spcAft>
                <a:spcPts val="0"/>
              </a:spcAft>
              <a:buFont typeface="Arial" panose="020B0604020202020204" pitchFamily="34" charset="0"/>
              <a:buNone/>
              <a:tabLst/>
              <a:defRPr/>
            </a:lvl5pPr>
          </a:lstStyle>
          <a:p>
            <a:pPr lvl="0"/>
            <a:r>
              <a:rPr lang="en-US" dirty="0"/>
              <a:t>Click to add bold text First level. Click to add text Second level. Click to add small text bold Third level. Click to add small text Fourth level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A616470C-5D44-1543-BC17-F6DB941BB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313" y="936384"/>
            <a:ext cx="21372512" cy="800219"/>
          </a:xfrm>
        </p:spPr>
        <p:txBody>
          <a:bodyPr/>
          <a:lstStyle/>
          <a:p>
            <a:r>
              <a:rPr lang="en-US" dirty="0"/>
              <a:t>Contacts – click to add title</a:t>
            </a:r>
            <a:endParaRPr lang="en-GB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6B70E86-3214-1440-AB9C-6ABFB8CFCF0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28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7BEC2EE-DF3F-614E-88A6-0E37009C4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Black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E910327-66FD-5940-AD7F-B69B8A244A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97239" y="4908613"/>
            <a:ext cx="3848100" cy="2921000"/>
          </a:xfrm>
        </p:spPr>
        <p:txBody>
          <a:bodyPr/>
          <a:lstStyle>
            <a:lvl1pPr>
              <a:spcAft>
                <a:spcPts val="8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72E2517E-1DD9-2A41-A8C4-BC4A9768F3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24826" y="4908613"/>
            <a:ext cx="3848100" cy="2921000"/>
          </a:xfrm>
        </p:spPr>
        <p:txBody>
          <a:bodyPr/>
          <a:lstStyle>
            <a:lvl1pPr>
              <a:spcAft>
                <a:spcPts val="8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0F228426-CF81-2046-8520-D8823BD034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2413" y="4908613"/>
            <a:ext cx="3848100" cy="2921000"/>
          </a:xfrm>
        </p:spPr>
        <p:txBody>
          <a:bodyPr/>
          <a:lstStyle>
            <a:lvl1pPr>
              <a:spcAft>
                <a:spcPts val="8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Type a subheading – First level. Type text Second level. Type bullet Third, Fourth and Fifth level </a:t>
            </a: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BE23F920-5C18-B34A-8211-35DA063D9C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280000" y="4908613"/>
            <a:ext cx="3848100" cy="2921000"/>
          </a:xfrm>
        </p:spPr>
        <p:txBody>
          <a:bodyPr/>
          <a:lstStyle>
            <a:lvl1pPr>
              <a:spcAft>
                <a:spcPts val="8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4A37B2-4A9E-0843-BCD6-4733431C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5CCAC0F-B7AD-3249-877F-A0604EDE631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246313" y="1686568"/>
            <a:ext cx="21372512" cy="615553"/>
          </a:xfrm>
        </p:spPr>
        <p:txBody>
          <a:bodyPr wrap="square">
            <a:spAutoFit/>
          </a:bodyPr>
          <a:lstStyle>
            <a:lvl1pPr marL="0" indent="0" algn="l">
              <a:buNone/>
              <a:defRPr sz="40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 dirty="0"/>
              <a:t>Click to add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202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video">
    <p:bg>
      <p:bgPr>
        <a:solidFill>
          <a:srgbClr val="26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78AE1F3-A300-D249-985E-B8178B03047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-1" y="0"/>
            <a:ext cx="24382413" cy="13716000"/>
          </a:xfrm>
          <a:solidFill>
            <a:srgbClr val="262836"/>
          </a:solidFill>
        </p:spPr>
        <p:txBody>
          <a:bodyPr tIns="54864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6035813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/Questions">
    <p:bg>
      <p:bgPr>
        <a:solidFill>
          <a:srgbClr val="26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13CAF65-B379-374D-A4D7-0FDEC13CB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2459" y="2975248"/>
            <a:ext cx="10598568" cy="1384995"/>
          </a:xfrm>
        </p:spPr>
        <p:txBody>
          <a:bodyPr/>
          <a:lstStyle>
            <a:lvl1pPr>
              <a:defRPr sz="9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525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us">
    <p:bg>
      <p:bgPr>
        <a:solidFill>
          <a:srgbClr val="26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427D5A5-7168-2B41-BED8-8002CFCE6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23125" y="12554568"/>
            <a:ext cx="10077288" cy="730250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</a:lstStyle>
          <a:p>
            <a:r>
              <a:rPr lang="en-GB" dirty="0"/>
              <a:t>Legal Copy Helvetica Regular 8/9.6 White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B40883-779E-2041-96B2-246837E863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8013" y="3122245"/>
            <a:ext cx="6112400" cy="7797800"/>
          </a:xfrm>
        </p:spPr>
        <p:txBody>
          <a:bodyPr/>
          <a:lstStyle>
            <a:lvl1pPr>
              <a:lnSpc>
                <a:spcPct val="115000"/>
              </a:lnSpc>
              <a:spcBef>
                <a:spcPts val="2500"/>
              </a:spcBef>
              <a:spcAft>
                <a:spcPts val="600"/>
              </a:spcAft>
              <a:defRPr sz="2000" b="1" i="0">
                <a:solidFill>
                  <a:schemeClr val="bg1"/>
                </a:solidFill>
                <a:latin typeface="Helvetica Now Text" panose="020B0504030202020204" pitchFamily="34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bg1"/>
                </a:solidFill>
              </a:defRPr>
            </a:lvl2pPr>
            <a:lvl3pPr marL="0" indent="0">
              <a:lnSpc>
                <a:spcPct val="115000"/>
              </a:lnSpc>
              <a:buNone/>
              <a:tabLst/>
              <a:defRPr sz="1000">
                <a:solidFill>
                  <a:schemeClr val="bg1"/>
                </a:solidFill>
              </a:defRPr>
            </a:lvl3pPr>
            <a:lvl4pPr marL="0" indent="0">
              <a:buNone/>
              <a:tabLst/>
              <a:defRPr>
                <a:solidFill>
                  <a:schemeClr val="bg1"/>
                </a:solidFill>
              </a:defRPr>
            </a:lvl4pPr>
            <a:lvl5pPr marL="0" indent="0"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bold text First Level. Click to add text Second level. Click to add small text Third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409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6313" y="936384"/>
            <a:ext cx="21372512" cy="8002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1263" y="3123964"/>
            <a:ext cx="21357562" cy="88791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17394" y="12522200"/>
            <a:ext cx="807577" cy="7302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600" b="0" i="0">
                <a:solidFill>
                  <a:schemeClr val="tx1"/>
                </a:solidFill>
                <a:latin typeface="Helvetica Now Text" panose="020B0504030202020204" pitchFamily="34" charset="77"/>
              </a:defRPr>
            </a:lvl1pPr>
          </a:lstStyle>
          <a:p>
            <a:fld id="{91D568E7-61F5-D04E-995D-81EF41C01A2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69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75" r:id="rId3"/>
    <p:sldLayoutId id="2147483747" r:id="rId4"/>
    <p:sldLayoutId id="2147483776" r:id="rId5"/>
    <p:sldLayoutId id="2147483748" r:id="rId6"/>
    <p:sldLayoutId id="2147483777" r:id="rId7"/>
    <p:sldLayoutId id="2147483749" r:id="rId8"/>
    <p:sldLayoutId id="2147483750" r:id="rId9"/>
    <p:sldLayoutId id="2147483751" r:id="rId10"/>
    <p:sldLayoutId id="2147483752" r:id="rId11"/>
    <p:sldLayoutId id="2147483774" r:id="rId12"/>
    <p:sldLayoutId id="2147483770" r:id="rId13"/>
    <p:sldLayoutId id="2147483771" r:id="rId14"/>
    <p:sldLayoutId id="214748377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7" r:id="rId30"/>
    <p:sldLayoutId id="2147483773" r:id="rId31"/>
    <p:sldLayoutId id="2147483768" r:id="rId32"/>
    <p:sldLayoutId id="2147483769" r:id="rId33"/>
  </p:sldLayoutIdLst>
  <p:hf hdr="0" dt="0"/>
  <p:txStyles>
    <p:titleStyle>
      <a:lvl1pPr algn="l" defTabSz="1828709" rtl="0" eaLnBrk="1" latinLnBrk="0" hangingPunct="1">
        <a:lnSpc>
          <a:spcPct val="100000"/>
        </a:lnSpc>
        <a:spcBef>
          <a:spcPct val="0"/>
        </a:spcBef>
        <a:buNone/>
        <a:defRPr sz="5200" b="1" i="0" kern="1200" spc="-30" baseline="0">
          <a:solidFill>
            <a:schemeClr val="tx1"/>
          </a:solidFill>
          <a:latin typeface="Helvetica Now Text" panose="020B0504030202020204" pitchFamily="34" charset="77"/>
          <a:ea typeface="+mj-ea"/>
          <a:cs typeface="+mj-cs"/>
        </a:defRPr>
      </a:lvl1pPr>
    </p:titleStyle>
    <p:bodyStyle>
      <a:lvl1pPr marL="0" indent="0" algn="l" defTabSz="1828709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None/>
        <a:tabLst/>
        <a:defRPr sz="3000" b="1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1pPr>
      <a:lvl2pPr marL="0" indent="0" algn="l" defTabSz="1828709" rtl="0" eaLnBrk="1" latinLnBrk="0" hangingPunct="1">
        <a:lnSpc>
          <a:spcPct val="117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2pPr>
      <a:lvl3pPr marL="254000" indent="-254000" algn="l" defTabSz="1828709" rtl="0" eaLnBrk="1" latinLnBrk="0" hangingPunct="1">
        <a:lnSpc>
          <a:spcPct val="117000"/>
        </a:lnSpc>
        <a:spcBef>
          <a:spcPts val="0"/>
        </a:spcBef>
        <a:buClr>
          <a:schemeClr val="tx1"/>
        </a:buClr>
        <a:buFont typeface="Helvetica Neue Condensed Bold" panose="02000503000000020004" pitchFamily="2" charset="0"/>
        <a:buChar char="•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3pPr>
      <a:lvl4pPr marL="521208" indent="-254000" algn="l" defTabSz="1828709" rtl="0" eaLnBrk="1" latinLnBrk="0" hangingPunct="1">
        <a:lnSpc>
          <a:spcPct val="117000"/>
        </a:lnSpc>
        <a:spcBef>
          <a:spcPts val="0"/>
        </a:spcBef>
        <a:buClr>
          <a:schemeClr val="tx1"/>
        </a:buClr>
        <a:buSzPct val="80000"/>
        <a:buFont typeface="System Font Regular"/>
        <a:buChar char="○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4pPr>
      <a:lvl5pPr marL="914400" indent="-381000" algn="l" defTabSz="1828709" rtl="0" eaLnBrk="1" latinLnBrk="0" hangingPunct="1">
        <a:lnSpc>
          <a:spcPct val="117000"/>
        </a:lnSpc>
        <a:spcBef>
          <a:spcPts val="0"/>
        </a:spcBef>
        <a:buClr>
          <a:schemeClr val="tx1"/>
        </a:buClr>
        <a:buFont typeface="System Font Regular"/>
        <a:buChar char="—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5pPr>
      <a:lvl6pPr marL="1199515" indent="-266700" algn="l" defTabSz="1828709" rtl="0" eaLnBrk="1" latinLnBrk="0" hangingPunct="1">
        <a:lnSpc>
          <a:spcPct val="117000"/>
        </a:lnSpc>
        <a:spcBef>
          <a:spcPts val="0"/>
        </a:spcBef>
        <a:buClr>
          <a:schemeClr val="tx1"/>
        </a:buClr>
        <a:buFont typeface="System Font Regular"/>
        <a:buChar char="–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6pPr>
      <a:lvl7pPr marL="457200" indent="-457200" algn="l" defTabSz="1828709" rtl="0" eaLnBrk="1" latinLnBrk="0" hangingPunct="1">
        <a:lnSpc>
          <a:spcPct val="117000"/>
        </a:lnSpc>
        <a:spcBef>
          <a:spcPts val="0"/>
        </a:spcBef>
        <a:buFont typeface="+mj-lt"/>
        <a:buAutoNum type="arabicPeriod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7pPr>
      <a:lvl8pPr marL="731520" indent="-457200" algn="l" defTabSz="1828709" rtl="0" eaLnBrk="1" latinLnBrk="0" hangingPunct="1">
        <a:lnSpc>
          <a:spcPct val="117000"/>
        </a:lnSpc>
        <a:spcBef>
          <a:spcPts val="0"/>
        </a:spcBef>
        <a:buFont typeface="+mj-lt"/>
        <a:buAutoNum type="arabicPeriod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8pPr>
      <a:lvl9pPr marL="1005840" indent="-457200" algn="l" defTabSz="1828709" rtl="0" eaLnBrk="1" latinLnBrk="0" hangingPunct="1">
        <a:lnSpc>
          <a:spcPct val="117000"/>
        </a:lnSpc>
        <a:spcBef>
          <a:spcPts val="0"/>
        </a:spcBef>
        <a:buFont typeface="+mj-lt"/>
        <a:buAutoNum type="arabicPeriod"/>
        <a:tabLst/>
        <a:defRPr sz="2400" b="0" i="0" kern="1200">
          <a:solidFill>
            <a:schemeClr val="tx1"/>
          </a:solidFill>
          <a:latin typeface="Helvetica Now Text" panose="020B0504030202020204" pitchFamily="34" charset="77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3" orient="horz" pos="7560" userDrawn="1">
          <p15:clr>
            <a:srgbClr val="F26B43"/>
          </p15:clr>
        </p15:guide>
        <p15:guide id="104" pos="480" userDrawn="1">
          <p15:clr>
            <a:srgbClr val="F26B43"/>
          </p15:clr>
        </p15:guide>
        <p15:guide id="105" pos="959" userDrawn="1">
          <p15:clr>
            <a:srgbClr val="F26B43"/>
          </p15:clr>
        </p15:guide>
        <p15:guide id="106" pos="1439" userDrawn="1">
          <p15:clr>
            <a:srgbClr val="F26B43"/>
          </p15:clr>
        </p15:guide>
        <p15:guide id="107" pos="1917" userDrawn="1">
          <p15:clr>
            <a:srgbClr val="F26B43"/>
          </p15:clr>
        </p15:guide>
        <p15:guide id="108" pos="2398" userDrawn="1">
          <p15:clr>
            <a:srgbClr val="F26B43"/>
          </p15:clr>
        </p15:guide>
        <p15:guide id="109" pos="2877" userDrawn="1">
          <p15:clr>
            <a:srgbClr val="F26B43"/>
          </p15:clr>
        </p15:guide>
        <p15:guide id="110" pos="3358" userDrawn="1">
          <p15:clr>
            <a:srgbClr val="F26B43"/>
          </p15:clr>
        </p15:guide>
        <p15:guide id="111" pos="4317" userDrawn="1">
          <p15:clr>
            <a:srgbClr val="F26B43"/>
          </p15:clr>
        </p15:guide>
        <p15:guide id="112" pos="3839" userDrawn="1">
          <p15:clr>
            <a:srgbClr val="F26B43"/>
          </p15:clr>
        </p15:guide>
        <p15:guide id="113" pos="4798" userDrawn="1">
          <p15:clr>
            <a:srgbClr val="F26B43"/>
          </p15:clr>
        </p15:guide>
        <p15:guide id="114" pos="5279" userDrawn="1">
          <p15:clr>
            <a:srgbClr val="F26B43"/>
          </p15:clr>
        </p15:guide>
        <p15:guide id="115" pos="5757" userDrawn="1">
          <p15:clr>
            <a:srgbClr val="F26B43"/>
          </p15:clr>
        </p15:guide>
        <p15:guide id="116" pos="6238" userDrawn="1">
          <p15:clr>
            <a:srgbClr val="F26B43"/>
          </p15:clr>
        </p15:guide>
        <p15:guide id="117" pos="6719" userDrawn="1">
          <p15:clr>
            <a:srgbClr val="F26B43"/>
          </p15:clr>
        </p15:guide>
        <p15:guide id="118" pos="7197" userDrawn="1">
          <p15:clr>
            <a:srgbClr val="F26B43"/>
          </p15:clr>
        </p15:guide>
        <p15:guide id="119" pos="7678" userDrawn="1">
          <p15:clr>
            <a:srgbClr val="F26B43"/>
          </p15:clr>
        </p15:guide>
        <p15:guide id="120" pos="8159" userDrawn="1">
          <p15:clr>
            <a:srgbClr val="F26B43"/>
          </p15:clr>
        </p15:guide>
        <p15:guide id="121" pos="8637" userDrawn="1">
          <p15:clr>
            <a:srgbClr val="F26B43"/>
          </p15:clr>
        </p15:guide>
        <p15:guide id="122" pos="9118" userDrawn="1">
          <p15:clr>
            <a:srgbClr val="F26B43"/>
          </p15:clr>
        </p15:guide>
        <p15:guide id="123" pos="9599" userDrawn="1">
          <p15:clr>
            <a:srgbClr val="F26B43"/>
          </p15:clr>
        </p15:guide>
        <p15:guide id="124" pos="10077" userDrawn="1">
          <p15:clr>
            <a:srgbClr val="F26B43"/>
          </p15:clr>
        </p15:guide>
        <p15:guide id="125" pos="10558" userDrawn="1">
          <p15:clr>
            <a:srgbClr val="F26B43"/>
          </p15:clr>
        </p15:guide>
        <p15:guide id="126" pos="11037" userDrawn="1">
          <p15:clr>
            <a:srgbClr val="F26B43"/>
          </p15:clr>
        </p15:guide>
        <p15:guide id="127" pos="11517" userDrawn="1">
          <p15:clr>
            <a:srgbClr val="F26B43"/>
          </p15:clr>
        </p15:guide>
        <p15:guide id="128" pos="11998" userDrawn="1">
          <p15:clr>
            <a:srgbClr val="F26B43"/>
          </p15:clr>
        </p15:guide>
        <p15:guide id="129" pos="12479" userDrawn="1">
          <p15:clr>
            <a:srgbClr val="F26B43"/>
          </p15:clr>
        </p15:guide>
        <p15:guide id="130" pos="12957" userDrawn="1">
          <p15:clr>
            <a:srgbClr val="F26B43"/>
          </p15:clr>
        </p15:guide>
        <p15:guide id="131" pos="13438" userDrawn="1">
          <p15:clr>
            <a:srgbClr val="F26B43"/>
          </p15:clr>
        </p15:guide>
        <p15:guide id="132" pos="13919" userDrawn="1">
          <p15:clr>
            <a:srgbClr val="F26B43"/>
          </p15:clr>
        </p15:guide>
        <p15:guide id="133" pos="14397" userDrawn="1">
          <p15:clr>
            <a:srgbClr val="F26B43"/>
          </p15:clr>
        </p15:guide>
        <p15:guide id="134" pos="14878" userDrawn="1">
          <p15:clr>
            <a:srgbClr val="F26B43"/>
          </p15:clr>
        </p15:guide>
        <p15:guide id="135" orient="horz" pos="576" userDrawn="1">
          <p15:clr>
            <a:srgbClr val="F26B43"/>
          </p15:clr>
        </p15:guide>
        <p15:guide id="136" orient="horz" pos="8158" userDrawn="1">
          <p15:clr>
            <a:srgbClr val="F26B43"/>
          </p15:clr>
        </p15:guide>
        <p15:guide id="137" orient="horz" pos="1968" userDrawn="1">
          <p15:clr>
            <a:srgbClr val="F26B43"/>
          </p15:clr>
        </p15:guide>
        <p15:guide id="138" orient="horz" pos="1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A324EF12-C2DF-B246-A3BF-6FBEEB66533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72455" y="20772"/>
            <a:ext cx="9041818" cy="1371421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A192C70-7B52-4822-948E-22CBEE08A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277" y="933074"/>
            <a:ext cx="13731146" cy="1415772"/>
          </a:xfrm>
        </p:spPr>
        <p:txBody>
          <a:bodyPr/>
          <a:lstStyle/>
          <a:p>
            <a:r>
              <a:rPr lang="en-US" dirty="0"/>
              <a:t>Pay Transparency &amp; Pay Equity</a:t>
            </a:r>
            <a:br>
              <a:rPr lang="en-US" sz="4800" dirty="0"/>
            </a:br>
            <a:r>
              <a:rPr lang="en-US" sz="4000" b="0" dirty="0"/>
              <a:t>Driving Pay Fairness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EF54A-5216-4E8F-8559-A6750A9402A9}"/>
              </a:ext>
            </a:extLst>
          </p:cNvPr>
          <p:cNvSpPr/>
          <p:nvPr/>
        </p:nvSpPr>
        <p:spPr>
          <a:xfrm>
            <a:off x="2249278" y="2875296"/>
            <a:ext cx="12525633" cy="5275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454">
              <a:lnSpc>
                <a:spcPct val="120000"/>
              </a:lnSpc>
              <a:spcAft>
                <a:spcPts val="1200"/>
              </a:spcAft>
              <a:defRPr/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Text" panose="020B0504030202020204" pitchFamily="34" charset="0"/>
              </a:rPr>
              <a:t>Over the last 5 years we have seen laws all over the world that intend to increase pay fairness in multiple ways:</a:t>
            </a:r>
          </a:p>
          <a:p>
            <a:pPr marL="457154" indent="-457154" defTabSz="1828454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Text" panose="020B0504030202020204" pitchFamily="34" charset="0"/>
              </a:rPr>
              <a:t>Limit ability of employers to ask what candidates made in previous job</a:t>
            </a:r>
          </a:p>
          <a:p>
            <a:pPr marL="457154" indent="-457154" defTabSz="1828454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Text" panose="020B0504030202020204" pitchFamily="34" charset="0"/>
              </a:rPr>
              <a:t>Enable employees to more freely share their own pay rates with others</a:t>
            </a:r>
          </a:p>
          <a:p>
            <a:pPr marL="457154" indent="-457154" defTabSz="1828454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Text" panose="020B0504030202020204" pitchFamily="34" charset="0"/>
              </a:rPr>
              <a:t>Disclosure of pay ranges in job postings – even to existing employees upon request</a:t>
            </a:r>
          </a:p>
          <a:p>
            <a:pPr marL="457154" indent="-457154" defTabSz="1828454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Text" panose="020B0504030202020204" pitchFamily="34" charset="0"/>
              </a:rPr>
              <a:t>Encouraging employers to conduct proactive pay equity analyses</a:t>
            </a:r>
          </a:p>
          <a:p>
            <a:pPr defTabSz="1828454">
              <a:lnSpc>
                <a:spcPct val="120000"/>
              </a:lnSpc>
              <a:spcAft>
                <a:spcPts val="1200"/>
              </a:spcAft>
              <a:defRPr/>
            </a:pPr>
            <a:endParaRPr lang="en-US" sz="2800" b="1" dirty="0">
              <a:solidFill>
                <a:schemeClr val="accent1"/>
              </a:solidFill>
              <a:latin typeface="Helvetica Now Text" panose="020B0504030202020204" pitchFamily="34" charset="0"/>
            </a:endParaRPr>
          </a:p>
          <a:p>
            <a:pPr defTabSz="1828454">
              <a:lnSpc>
                <a:spcPct val="120000"/>
              </a:lnSpc>
              <a:spcAft>
                <a:spcPts val="1200"/>
              </a:spcAft>
              <a:defRPr/>
            </a:pPr>
            <a:r>
              <a:rPr lang="en-US" sz="28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Why is it important to be proactive with Pay Transparency and Pay Equity?</a:t>
            </a:r>
            <a:endParaRPr lang="en-GB" sz="2800" b="1" dirty="0">
              <a:solidFill>
                <a:schemeClr val="accent1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81CA34-1112-B24A-AB3B-E92D3CA56E03}"/>
              </a:ext>
            </a:extLst>
          </p:cNvPr>
          <p:cNvSpPr/>
          <p:nvPr/>
        </p:nvSpPr>
        <p:spPr>
          <a:xfrm>
            <a:off x="3224862" y="8880612"/>
            <a:ext cx="4574712" cy="461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  <a:latin typeface="Helvetica Now Text" panose="020B0504030202020204" pitchFamily="34" charset="0"/>
              </a:rPr>
              <a:t>Compliance &amp; Risk Mitigation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2E2298-A8C0-7440-B0FC-3046543D8D92}"/>
              </a:ext>
            </a:extLst>
          </p:cNvPr>
          <p:cNvSpPr/>
          <p:nvPr/>
        </p:nvSpPr>
        <p:spPr>
          <a:xfrm>
            <a:off x="9046876" y="8782076"/>
            <a:ext cx="4811260" cy="830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Respond to Social Movements &amp; Activism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BF2A08-1F81-DE4C-8209-EDC6D8843132}"/>
              </a:ext>
            </a:extLst>
          </p:cNvPr>
          <p:cNvSpPr/>
          <p:nvPr/>
        </p:nvSpPr>
        <p:spPr>
          <a:xfrm>
            <a:off x="3224862" y="9908550"/>
            <a:ext cx="4440246" cy="830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Investor Relations </a:t>
            </a:r>
            <a:b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</a:br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&amp; Board Focus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AF472C-2CA9-0741-AE23-3365CBBECB7F}"/>
              </a:ext>
            </a:extLst>
          </p:cNvPr>
          <p:cNvSpPr/>
          <p:nvPr/>
        </p:nvSpPr>
        <p:spPr>
          <a:xfrm>
            <a:off x="9066330" y="9970804"/>
            <a:ext cx="4064776" cy="830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Talent Competitiveness &amp; Engagement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63D8B1-FFAF-B443-8D38-9B84357237E1}"/>
              </a:ext>
            </a:extLst>
          </p:cNvPr>
          <p:cNvSpPr/>
          <p:nvPr/>
        </p:nvSpPr>
        <p:spPr>
          <a:xfrm>
            <a:off x="3224862" y="11158345"/>
            <a:ext cx="4440246" cy="830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Building an open work environment to drive trust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CC2BD8-F5A4-7C44-A1F1-E3396D5E31B9}"/>
              </a:ext>
            </a:extLst>
          </p:cNvPr>
          <p:cNvSpPr/>
          <p:nvPr/>
        </p:nvSpPr>
        <p:spPr>
          <a:xfrm>
            <a:off x="9046876" y="11193847"/>
            <a:ext cx="5155894" cy="830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Helvetica Now Text" panose="020B0504030202020204" pitchFamily="34" charset="0"/>
              </a:rPr>
              <a:t>Because it is the absolute right thing to do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BC21946-D9D5-964F-B03B-AA66146B3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9278" y="8810733"/>
            <a:ext cx="658606" cy="6586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7716B14-745C-CD4A-A3FF-C84E52FBB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084" y="8810733"/>
            <a:ext cx="658606" cy="6586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ECD4A8-1A3F-274F-A9CB-76AEFDFDEB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3026" y="10022812"/>
            <a:ext cx="604722" cy="6047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A18B738-876D-8C44-8CA8-DBB8459665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7819" y="11192924"/>
            <a:ext cx="724468" cy="72446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17399A3-276C-F542-8990-51252D9DAE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3651" y="10034730"/>
            <a:ext cx="592804" cy="59280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1720400-9DE3-A346-89D7-C1A0A0DE03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6020" y="11192924"/>
            <a:ext cx="598734" cy="59873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E18883-BD15-A27C-4310-20A664D7A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21939" y="12521831"/>
            <a:ext cx="807576" cy="730202"/>
          </a:xfrm>
        </p:spPr>
        <p:txBody>
          <a:bodyPr/>
          <a:lstStyle/>
          <a:p>
            <a:fld id="{91D568E7-61F5-D04E-995D-81EF41C01A2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FD208-8961-3C46-2CFA-5E74B271B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Proprietary &amp; Confidential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305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2</a:t>
            </a:fld>
            <a:endParaRPr lang="en-GB" dirty="0"/>
          </a:p>
        </p:txBody>
      </p:sp>
      <p:pic>
        <p:nvPicPr>
          <p:cNvPr id="7" name="Picture 6" descr="A diagram of a person's work&#10;&#10;Description automatically generated">
            <a:extLst>
              <a:ext uri="{FF2B5EF4-FFF2-40B4-BE49-F238E27FC236}">
                <a16:creationId xmlns:a16="http://schemas.microsoft.com/office/drawing/2014/main" id="{4C806622-E218-4648-89E6-3E4DA1C7E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51" y="0"/>
            <a:ext cx="16228711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3</a:t>
            </a:fld>
            <a:endParaRPr lang="en-GB" dirty="0"/>
          </a:p>
        </p:txBody>
      </p:sp>
      <p:pic>
        <p:nvPicPr>
          <p:cNvPr id="4" name="Picture 3" descr="A graph of increasing sales&#10;&#10;Description automatically generated">
            <a:extLst>
              <a:ext uri="{FF2B5EF4-FFF2-40B4-BE49-F238E27FC236}">
                <a16:creationId xmlns:a16="http://schemas.microsoft.com/office/drawing/2014/main" id="{494183FE-0B3F-4B9A-B2A8-46592FBE8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828" y="1794636"/>
            <a:ext cx="19082755" cy="1043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41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4</a:t>
            </a:fld>
            <a:endParaRPr lang="en-GB" dirty="0"/>
          </a:p>
        </p:txBody>
      </p:sp>
      <p:pic>
        <p:nvPicPr>
          <p:cNvPr id="4" name="Picture 3" descr="A graph showing a number of employees&#10;&#10;Description automatically generated">
            <a:extLst>
              <a:ext uri="{FF2B5EF4-FFF2-40B4-BE49-F238E27FC236}">
                <a16:creationId xmlns:a16="http://schemas.microsoft.com/office/drawing/2014/main" id="{F349E279-925D-474F-A658-C508C6DA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406" y="0"/>
            <a:ext cx="219456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71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A77F29F3-A7EB-C9D8-0D3B-7BF4B432A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436">
              <a:defRPr/>
            </a:pPr>
            <a:fld id="{91D568E7-61F5-D04E-995D-81EF41C01A2A}" type="slidenum">
              <a:rPr lang="en-GB">
                <a:solidFill>
                  <a:srgbClr val="FFFFFF"/>
                </a:solidFill>
              </a:rPr>
              <a:pPr defTabSz="1828436">
                <a:defRPr/>
              </a:pPr>
              <a:t>5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42A621-2D1B-426D-5E30-445FFE037850}"/>
              </a:ext>
            </a:extLst>
          </p:cNvPr>
          <p:cNvSpPr txBox="1"/>
          <p:nvPr/>
        </p:nvSpPr>
        <p:spPr>
          <a:xfrm>
            <a:off x="9915150" y="8968768"/>
            <a:ext cx="6034840" cy="33175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EU Member States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The EU Pay Transparency Directive has been formally approved by the European Parliament and came into force on June 6, 2023.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EU member states will have up to 3 years to transpose its provisions into their national laws and we anticipate that this will be much sooner in some EU countries. </a:t>
            </a:r>
          </a:p>
        </p:txBody>
      </p:sp>
      <p:sp>
        <p:nvSpPr>
          <p:cNvPr id="35" name="Footer Placeholder 2">
            <a:extLst>
              <a:ext uri="{FF2B5EF4-FFF2-40B4-BE49-F238E27FC236}">
                <a16:creationId xmlns:a16="http://schemas.microsoft.com/office/drawing/2014/main" id="{37CE69F3-D846-D68D-78BD-09C7A135B555}"/>
              </a:ext>
            </a:extLst>
          </p:cNvPr>
          <p:cNvSpPr txBox="1">
            <a:spLocks/>
          </p:cNvSpPr>
          <p:nvPr/>
        </p:nvSpPr>
        <p:spPr>
          <a:xfrm>
            <a:off x="12023148" y="12537615"/>
            <a:ext cx="10075976" cy="73015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436">
              <a:defRPr/>
            </a:pPr>
            <a:r>
              <a:rPr lang="en-GB" sz="1000" dirty="0">
                <a:solidFill>
                  <a:srgbClr val="FFFFFF"/>
                </a:solidFill>
                <a:latin typeface="Helvetica Now Text" panose="020B0504030202020204" pitchFamily="34" charset="77"/>
              </a:rPr>
              <a:t>Proprietary and Confidential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C6C219-543B-3BD7-D4DD-2AE6CBC8D290}"/>
              </a:ext>
            </a:extLst>
          </p:cNvPr>
          <p:cNvSpPr txBox="1"/>
          <p:nvPr/>
        </p:nvSpPr>
        <p:spPr>
          <a:xfrm>
            <a:off x="2246313" y="3793778"/>
            <a:ext cx="6026831" cy="349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US</a:t>
            </a:r>
            <a:endParaRPr lang="en-GB" sz="2400" dirty="0">
              <a:solidFill>
                <a:schemeClr val="accent1"/>
              </a:solidFill>
              <a:latin typeface="Helvetica Now Text" panose="020B0504030202020204" pitchFamily="34" charset="0"/>
            </a:endParaRP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Several US states now have pay transparency laws in place with others to follow. Laws continue to come online with additional penetration pending (i.e., promotional criteria in NJ)</a:t>
            </a:r>
          </a:p>
          <a:p>
            <a:pPr defTabSz="1828436">
              <a:spcAft>
                <a:spcPts val="1400"/>
              </a:spcAft>
              <a:defRPr/>
            </a:pPr>
            <a:endParaRPr lang="en-GB" sz="2000" i="1" dirty="0">
              <a:latin typeface="Helvetica Now Text" panose="020B0504030202020204" pitchFamily="34" charset="0"/>
            </a:endParaRPr>
          </a:p>
          <a:p>
            <a:pPr defTabSz="1828436">
              <a:lnSpc>
                <a:spcPct val="117000"/>
              </a:lnSpc>
              <a:spcAft>
                <a:spcPts val="1000"/>
              </a:spcAft>
              <a:defRPr/>
            </a:pPr>
            <a:endParaRPr lang="en-IE" sz="2000" dirty="0">
              <a:latin typeface="Helvetica Now Text Light" panose="020B040403020202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175BE6-979C-C3CA-8F69-C27573891F25}"/>
              </a:ext>
            </a:extLst>
          </p:cNvPr>
          <p:cNvSpPr txBox="1"/>
          <p:nvPr/>
        </p:nvSpPr>
        <p:spPr>
          <a:xfrm>
            <a:off x="2246313" y="7730780"/>
            <a:ext cx="6736400" cy="28533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UK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GPG reporting legislation in place since 2017 for companies with more than 250 employees.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The Government is currently reviewing the GPG requirements.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The UK Government also introduced a pilot scheme 2022 on Pay Transparency.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  </a:t>
            </a:r>
            <a:endParaRPr lang="en-IE" sz="2000" dirty="0">
              <a:latin typeface="Helvetica Now Text" panose="020B050403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71238C-4443-1443-6972-D5F7A51F7BBD}"/>
              </a:ext>
            </a:extLst>
          </p:cNvPr>
          <p:cNvSpPr txBox="1"/>
          <p:nvPr/>
        </p:nvSpPr>
        <p:spPr>
          <a:xfrm>
            <a:off x="17476743" y="3793777"/>
            <a:ext cx="5085902" cy="8758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Middle East and APAC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Pay transparency is growing in importance and in reinforcing diversity and inclusion.  </a:t>
            </a:r>
            <a:endParaRPr lang="en-IE" sz="2000" dirty="0">
              <a:latin typeface="Helvetica Now Text Light" panose="020B040403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0DFEF9-E7F7-BACE-5739-93B08F613E52}"/>
              </a:ext>
            </a:extLst>
          </p:cNvPr>
          <p:cNvSpPr txBox="1"/>
          <p:nvPr/>
        </p:nvSpPr>
        <p:spPr>
          <a:xfrm>
            <a:off x="2246313" y="5902097"/>
            <a:ext cx="5893766" cy="6594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Canada</a:t>
            </a:r>
            <a:r>
              <a:rPr lang="en-GB" sz="2400" dirty="0">
                <a:solidFill>
                  <a:schemeClr val="accent1"/>
                </a:solidFill>
                <a:latin typeface="Helvetica Now Text" panose="020B0504030202020204" pitchFamily="34" charset="0"/>
              </a:rPr>
              <a:t>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Ontario, Pay Transparency Act 2018. BC, new Pay Transparency Act, passed May 2023,  places new requirements on employers.</a:t>
            </a:r>
          </a:p>
          <a:p>
            <a:pPr defTabSz="1828436">
              <a:lnSpc>
                <a:spcPct val="117000"/>
              </a:lnSpc>
              <a:spcAft>
                <a:spcPts val="1000"/>
              </a:spcAft>
              <a:defRPr/>
            </a:pPr>
            <a:endParaRPr lang="en-IE" sz="2000" dirty="0">
              <a:latin typeface="Helvetica Now Text Light" panose="020B0404030202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2BF48-10E1-0D42-40E0-A922321C8ED2}"/>
              </a:ext>
            </a:extLst>
          </p:cNvPr>
          <p:cNvSpPr txBox="1"/>
          <p:nvPr/>
        </p:nvSpPr>
        <p:spPr>
          <a:xfrm>
            <a:off x="17476741" y="7131849"/>
            <a:ext cx="6141689" cy="6206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Singapore</a:t>
            </a:r>
            <a:r>
              <a:rPr lang="en-GB" sz="2400" dirty="0">
                <a:solidFill>
                  <a:schemeClr val="accent1"/>
                </a:solidFill>
                <a:latin typeface="Helvetica Now Text" panose="020B0504030202020204" pitchFamily="34" charset="0"/>
              </a:rPr>
              <a:t>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Listed firms to disclose CEO/directors salaries as of  Dec ’24. </a:t>
            </a:r>
          </a:p>
          <a:p>
            <a:pPr defTabSz="1828436">
              <a:lnSpc>
                <a:spcPct val="117000"/>
              </a:lnSpc>
              <a:spcAft>
                <a:spcPts val="1000"/>
              </a:spcAft>
              <a:defRPr/>
            </a:pPr>
            <a:endParaRPr lang="en-IE" sz="2000" dirty="0">
              <a:latin typeface="Helvetica Now Text Light" panose="020B040403020202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0D2964-0541-0746-AB57-2D2AC5E3C45D}"/>
              </a:ext>
            </a:extLst>
          </p:cNvPr>
          <p:cNvSpPr txBox="1"/>
          <p:nvPr/>
        </p:nvSpPr>
        <p:spPr>
          <a:xfrm>
            <a:off x="17483283" y="8673250"/>
            <a:ext cx="6141688" cy="19108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Japan</a:t>
            </a:r>
            <a:r>
              <a:rPr lang="en-GB" sz="2400" dirty="0">
                <a:solidFill>
                  <a:schemeClr val="accent1"/>
                </a:solidFill>
                <a:latin typeface="Helvetica Now Text" panose="020B0504030202020204" pitchFamily="34" charset="0"/>
              </a:rPr>
              <a:t> 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As of July 8, 2023, organizations need to disclose progress for expanding professional opportunities for women and steps to improve worklife balance </a:t>
            </a:r>
          </a:p>
          <a:p>
            <a:pPr defTabSz="1828436">
              <a:lnSpc>
                <a:spcPct val="117000"/>
              </a:lnSpc>
              <a:spcAft>
                <a:spcPts val="1000"/>
              </a:spcAft>
              <a:defRPr/>
            </a:pPr>
            <a:endParaRPr lang="en-IE" sz="2000" dirty="0">
              <a:latin typeface="Helvetica Now Text Light" panose="020B040403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A53F4-731E-D06A-41A7-BCA3FC43FAC1}"/>
              </a:ext>
            </a:extLst>
          </p:cNvPr>
          <p:cNvSpPr txBox="1"/>
          <p:nvPr/>
        </p:nvSpPr>
        <p:spPr>
          <a:xfrm>
            <a:off x="17476741" y="5590449"/>
            <a:ext cx="6493986" cy="6206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828436">
              <a:spcAft>
                <a:spcPts val="1400"/>
              </a:spcAft>
              <a:defRPr/>
            </a:pPr>
            <a:r>
              <a:rPr lang="en-GB" sz="24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Israel</a:t>
            </a:r>
          </a:p>
          <a:p>
            <a:pPr defTabSz="1828436">
              <a:spcAft>
                <a:spcPts val="1400"/>
              </a:spcAft>
              <a:defRPr/>
            </a:pPr>
            <a:r>
              <a:rPr lang="en-GB" sz="2000" dirty="0">
                <a:latin typeface="Helvetica Now Text" panose="020B0504030202020204" pitchFamily="34" charset="0"/>
              </a:rPr>
              <a:t>New reporting obligations, Male &amp; Female Workers (Equal Pay) Law as of June ’22. 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D6EF0723-7FF1-7F92-7476-5F3B1932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278" y="936770"/>
            <a:ext cx="21801042" cy="800219"/>
          </a:xfrm>
        </p:spPr>
        <p:txBody>
          <a:bodyPr/>
          <a:lstStyle/>
          <a:p>
            <a:r>
              <a:rPr lang="en-US" dirty="0"/>
              <a:t>Pay Transparency – A Global Movement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086223C-98F8-A06C-7993-F96F619643BD}"/>
              </a:ext>
            </a:extLst>
          </p:cNvPr>
          <p:cNvSpPr txBox="1">
            <a:spLocks/>
          </p:cNvSpPr>
          <p:nvPr/>
        </p:nvSpPr>
        <p:spPr>
          <a:xfrm>
            <a:off x="2249278" y="1767714"/>
            <a:ext cx="21372511" cy="615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18286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tabLst/>
              <a:defRPr sz="40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1pPr>
            <a:lvl2pPr marL="914332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40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2pPr>
            <a:lvl3pPr marL="1828664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Clr>
                <a:schemeClr val="tx1"/>
              </a:buClr>
              <a:buFont typeface="Helvetica Neue Condensed Bold" panose="02000503000000020004" pitchFamily="2" charset="0"/>
              <a:buNone/>
              <a:tabLst/>
              <a:defRPr sz="36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3pPr>
            <a:lvl4pPr marL="2742994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System Font Regular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4pPr>
            <a:lvl5pPr marL="3657326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Clr>
                <a:schemeClr val="tx1"/>
              </a:buClr>
              <a:buFont typeface="System Font Regular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5pPr>
            <a:lvl6pPr marL="4571656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Clr>
                <a:schemeClr val="tx1"/>
              </a:buClr>
              <a:buFont typeface="System Font Regular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6pPr>
            <a:lvl7pPr marL="5485990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7pPr>
            <a:lvl8pPr marL="6400320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8pPr>
            <a:lvl9pPr marL="7314652" indent="0" algn="ctr" defTabSz="1828664" rtl="0" eaLnBrk="1" latinLnBrk="0" hangingPunct="1">
              <a:lnSpc>
                <a:spcPct val="117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32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9pPr>
          </a:lstStyle>
          <a:p>
            <a:r>
              <a:rPr lang="en-US" dirty="0"/>
              <a:t>Pay equity is a driving force behind the new laws 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35955E96-C6CE-F0F3-408B-DDE596F56ED2}"/>
              </a:ext>
            </a:extLst>
          </p:cNvPr>
          <p:cNvSpPr txBox="1">
            <a:spLocks/>
          </p:cNvSpPr>
          <p:nvPr/>
        </p:nvSpPr>
        <p:spPr>
          <a:xfrm>
            <a:off x="22821939" y="12517768"/>
            <a:ext cx="807576" cy="7302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1828709" rtl="0" eaLnBrk="1" latinLnBrk="0" hangingPunct="1">
              <a:defRPr sz="16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070">
              <a:defRPr/>
            </a:pPr>
            <a:fld id="{91D568E7-61F5-D04E-995D-81EF41C01A2A}" type="slidenum">
              <a:rPr lang="en-GB">
                <a:solidFill>
                  <a:srgbClr val="000000"/>
                </a:solidFill>
              </a:rPr>
              <a:pPr defTabSz="1828070"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6" descr="A map of the world&#10;&#10;Description automatically generated">
            <a:extLst>
              <a:ext uri="{FF2B5EF4-FFF2-40B4-BE49-F238E27FC236}">
                <a16:creationId xmlns:a16="http://schemas.microsoft.com/office/drawing/2014/main" id="{6D307318-DFFB-4634-7CBB-1F4E90579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026" y="3732886"/>
            <a:ext cx="8869113" cy="4700856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6E1CA12-6469-3E82-A0EA-35918D1E31BE}"/>
              </a:ext>
            </a:extLst>
          </p:cNvPr>
          <p:cNvSpPr txBox="1">
            <a:spLocks/>
          </p:cNvSpPr>
          <p:nvPr/>
        </p:nvSpPr>
        <p:spPr>
          <a:xfrm>
            <a:off x="12486013" y="12573651"/>
            <a:ext cx="10076632" cy="730202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defPPr>
              <a:defRPr lang="en-US"/>
            </a:defPPr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Proprietary &amp; Confidential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163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FD86050-A30C-52F9-3A23-A25BD7E0C0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246315" y="1767714"/>
            <a:ext cx="21372511" cy="615513"/>
          </a:xfrm>
        </p:spPr>
        <p:txBody>
          <a:bodyPr/>
          <a:lstStyle/>
          <a:p>
            <a:r>
              <a:rPr lang="en-US" dirty="0"/>
              <a:t>Key Points to Note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BDEFFF-9431-F2E8-5A8D-FB7B9432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315" y="936770"/>
            <a:ext cx="21372511" cy="800219"/>
          </a:xfrm>
        </p:spPr>
        <p:txBody>
          <a:bodyPr/>
          <a:lstStyle/>
          <a:p>
            <a:r>
              <a:rPr lang="en-US" dirty="0"/>
              <a:t>EU Pay Transparency Directive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5BDF43-12CB-5C97-38F4-53CF9EA65460}"/>
              </a:ext>
            </a:extLst>
          </p:cNvPr>
          <p:cNvSpPr/>
          <p:nvPr/>
        </p:nvSpPr>
        <p:spPr>
          <a:xfrm>
            <a:off x="2246315" y="2818111"/>
            <a:ext cx="13670673" cy="970409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EA9FB8-A6EC-F8CE-D6F9-18E45297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62645" y="12522202"/>
            <a:ext cx="807576" cy="730249"/>
          </a:xfrm>
        </p:spPr>
        <p:txBody>
          <a:bodyPr/>
          <a:lstStyle/>
          <a:p>
            <a:pPr defTabSz="1828070">
              <a:defRPr/>
            </a:pPr>
            <a:fld id="{91D568E7-61F5-D04E-995D-81EF41C01A2A}" type="slidenum">
              <a:rPr lang="en-GB">
                <a:solidFill>
                  <a:srgbClr val="000000"/>
                </a:solidFill>
              </a:rPr>
              <a:pPr defTabSz="1828070"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34C4D-D359-42D9-814F-AC89B7942E4D}"/>
              </a:ext>
            </a:extLst>
          </p:cNvPr>
          <p:cNvSpPr txBox="1"/>
          <p:nvPr/>
        </p:nvSpPr>
        <p:spPr>
          <a:xfrm>
            <a:off x="2451573" y="3052556"/>
            <a:ext cx="6005898" cy="94383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500" b="1" dirty="0">
                <a:latin typeface="Helvetica Now Text" panose="020B0504030202020204" pitchFamily="34" charset="0"/>
              </a:rPr>
              <a:t>Job applicants </a:t>
            </a:r>
            <a:r>
              <a:rPr lang="en-GB" sz="2500" dirty="0">
                <a:latin typeface="Helvetica Now Text" panose="020B0504030202020204" pitchFamily="34" charset="0"/>
              </a:rPr>
              <a:t>will have the right to </a:t>
            </a:r>
            <a:r>
              <a:rPr lang="en-GB" sz="2500" b="1" dirty="0">
                <a:latin typeface="Helvetica Now Text" panose="020B0504030202020204" pitchFamily="34" charset="0"/>
              </a:rPr>
              <a:t>receive information on the initial pay level/range </a:t>
            </a:r>
            <a:r>
              <a:rPr lang="en-GB" sz="2500" dirty="0">
                <a:latin typeface="Helvetica Now Text" panose="020B0504030202020204" pitchFamily="34" charset="0"/>
              </a:rPr>
              <a:t>for any advertised position and employers will not be able to ask about previous or current pay of any job applicant.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Employees will have the right to request, and receive in writing</a:t>
            </a:r>
            <a:r>
              <a:rPr lang="en-US" sz="2500" b="1" dirty="0">
                <a:latin typeface="Helvetica Now Text" panose="020B0504030202020204" pitchFamily="34" charset="0"/>
              </a:rPr>
              <a:t>, </a:t>
            </a:r>
            <a:r>
              <a:rPr lang="en-US" sz="25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information on their individual pay level and the average pay levels</a:t>
            </a:r>
            <a:r>
              <a:rPr lang="en-US" sz="2500" b="1" dirty="0">
                <a:latin typeface="Helvetica Now Text" panose="020B0504030202020204" pitchFamily="34" charset="0"/>
              </a:rPr>
              <a:t> </a:t>
            </a:r>
            <a:r>
              <a:rPr lang="en-US" sz="2500" dirty="0">
                <a:latin typeface="Helvetica Now Text" panose="020B0504030202020204" pitchFamily="34" charset="0"/>
              </a:rPr>
              <a:t>for categories of workers performing the same work as them or work of equal value to theirs.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Employers will need to ensure that they have a clear </a:t>
            </a:r>
            <a:r>
              <a:rPr lang="en-US" sz="2500" b="1" dirty="0">
                <a:solidFill>
                  <a:srgbClr val="EA2537"/>
                </a:solidFill>
                <a:latin typeface="Helvetica Now Text" panose="020B0504030202020204" pitchFamily="34" charset="0"/>
              </a:rPr>
              <a:t>understanding of work of equal value </a:t>
            </a:r>
            <a:r>
              <a:rPr lang="en-US" sz="2500" dirty="0">
                <a:latin typeface="Helvetica Now Text" panose="020B0504030202020204" pitchFamily="34" charset="0"/>
              </a:rPr>
              <a:t>in their business</a:t>
            </a:r>
            <a:r>
              <a:rPr lang="en-US" sz="2500" b="1" dirty="0">
                <a:solidFill>
                  <a:srgbClr val="EA2537"/>
                </a:solidFill>
                <a:latin typeface="Helvetica Now Text" panose="020B0504030202020204" pitchFamily="34" charset="0"/>
              </a:rPr>
              <a:t>, not just equal pay for equal work</a:t>
            </a:r>
            <a:r>
              <a:rPr lang="en-US" sz="2500" dirty="0">
                <a:latin typeface="Helvetica Now Text" panose="020B0504030202020204" pitchFamily="34" charset="0"/>
              </a:rPr>
              <a:t>, and demonstrate that they include gender-neutral </a:t>
            </a:r>
            <a:r>
              <a:rPr lang="en-US" sz="2500" b="1" dirty="0">
                <a:solidFill>
                  <a:srgbClr val="EA2537"/>
                </a:solidFill>
                <a:latin typeface="Helvetica Now Text" panose="020B0504030202020204" pitchFamily="34" charset="0"/>
              </a:rPr>
              <a:t>formal analytical job evaluation criteria</a:t>
            </a:r>
            <a:r>
              <a:rPr lang="en-US" sz="2500" dirty="0">
                <a:latin typeface="Helvetica Now Text" panose="020B050403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F7DB2D-D376-3029-B30B-A96E737823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2990" y="447"/>
            <a:ext cx="8139423" cy="137210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6F43BF-AB72-5628-6836-A186B303E420}"/>
              </a:ext>
            </a:extLst>
          </p:cNvPr>
          <p:cNvSpPr txBox="1"/>
          <p:nvPr/>
        </p:nvSpPr>
        <p:spPr>
          <a:xfrm>
            <a:off x="8783472" y="3052556"/>
            <a:ext cx="6853616" cy="94383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Employers with at least 100 employees will have to </a:t>
            </a:r>
            <a:r>
              <a:rPr lang="en-US" sz="25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publish information on the pay gap </a:t>
            </a:r>
            <a:r>
              <a:rPr lang="en-US" sz="2500" dirty="0">
                <a:latin typeface="Helvetica Now Text" panose="020B0504030202020204" pitchFamily="34" charset="0"/>
              </a:rPr>
              <a:t>between female and male workers. If a </a:t>
            </a:r>
            <a:r>
              <a:rPr lang="en-US" sz="2500" b="1" dirty="0">
                <a:solidFill>
                  <a:schemeClr val="accent1"/>
                </a:solidFill>
                <a:latin typeface="Helvetica Now Text" panose="020B0504030202020204" pitchFamily="34" charset="0"/>
              </a:rPr>
              <a:t>Gender Pay Gap exists of more than 5.0% </a:t>
            </a:r>
            <a:r>
              <a:rPr lang="en-US" sz="2500" dirty="0">
                <a:latin typeface="Helvetica Now Text" panose="020B0504030202020204" pitchFamily="34" charset="0"/>
              </a:rPr>
              <a:t>then employers must work with their employees’ representatives to conduct a joint pay assessment (i.e., </a:t>
            </a:r>
            <a:r>
              <a:rPr lang="en-US" sz="2500" b="1" dirty="0">
                <a:latin typeface="Helvetica Now Text" panose="020B0504030202020204" pitchFamily="34" charset="0"/>
              </a:rPr>
              <a:t>pay equity analysis</a:t>
            </a:r>
            <a:r>
              <a:rPr lang="en-US" sz="2500" dirty="0">
                <a:latin typeface="Helvetica Now Text" panose="020B0504030202020204" pitchFamily="34" charset="0"/>
              </a:rPr>
              <a:t>) and develop a gender action plan​.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Any </a:t>
            </a:r>
            <a:r>
              <a:rPr lang="en-US" sz="2500" b="1" dirty="0">
                <a:latin typeface="Helvetica Now Text" panose="020B0504030202020204" pitchFamily="34" charset="0"/>
              </a:rPr>
              <a:t>pay differences </a:t>
            </a:r>
            <a:r>
              <a:rPr lang="en-US" sz="2500" dirty="0">
                <a:latin typeface="Helvetica Now Text" panose="020B0504030202020204" pitchFamily="34" charset="0"/>
              </a:rPr>
              <a:t>must be linked to </a:t>
            </a:r>
            <a:r>
              <a:rPr lang="en-US" sz="2500" b="1" dirty="0">
                <a:latin typeface="Helvetica Now Text" panose="020B0504030202020204" pitchFamily="34" charset="0"/>
              </a:rPr>
              <a:t>gender neutral objective criteria (</a:t>
            </a:r>
            <a:r>
              <a:rPr lang="en-US" sz="2500" dirty="0">
                <a:latin typeface="Helvetica Now Text" panose="020B0504030202020204" pitchFamily="34" charset="0"/>
              </a:rPr>
              <a:t>e.g., performance, responsibilities, skills).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Employers must share information on </a:t>
            </a:r>
            <a:r>
              <a:rPr lang="en-US" sz="2500" b="1" dirty="0">
                <a:latin typeface="Helvetica Now Text" panose="020B0504030202020204" pitchFamily="34" charset="0"/>
              </a:rPr>
              <a:t>how pay is set, progressed, and managed</a:t>
            </a:r>
            <a:r>
              <a:rPr lang="en-US" sz="2500" dirty="0">
                <a:latin typeface="Helvetica Now Text" panose="020B0504030202020204" pitchFamily="34" charset="0"/>
              </a:rPr>
              <a:t>. 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Helvetica Now Text" panose="020B0504030202020204" pitchFamily="34" charset="0"/>
              </a:rPr>
              <a:t>Member states will have to put in place effective, proportionate and dissuasive </a:t>
            </a:r>
            <a:r>
              <a:rPr lang="en-US" sz="2500" b="1" dirty="0">
                <a:latin typeface="Helvetica Now Text" panose="020B0504030202020204" pitchFamily="34" charset="0"/>
              </a:rPr>
              <a:t>penalties</a:t>
            </a:r>
            <a:r>
              <a:rPr lang="en-US" sz="2500" dirty="0">
                <a:latin typeface="Helvetica Now Text" panose="020B0504030202020204" pitchFamily="34" charset="0"/>
              </a:rPr>
              <a:t>, including </a:t>
            </a:r>
            <a:r>
              <a:rPr lang="en-US" sz="2500" b="1" dirty="0">
                <a:latin typeface="Helvetica Now Text" panose="020B0504030202020204" pitchFamily="34" charset="0"/>
              </a:rPr>
              <a:t>fines</a:t>
            </a:r>
            <a:r>
              <a:rPr lang="en-US" sz="2500" dirty="0">
                <a:latin typeface="Helvetica Now Text" panose="020B0504030202020204" pitchFamily="34" charset="0"/>
              </a:rPr>
              <a:t>, for employers that infringe the rules. </a:t>
            </a:r>
            <a:r>
              <a:rPr lang="en-US" sz="2500" b="1" dirty="0">
                <a:latin typeface="Helvetica Now Text" panose="020B0504030202020204" pitchFamily="34" charset="0"/>
              </a:rPr>
              <a:t>Compensation (uncapped) </a:t>
            </a:r>
            <a:r>
              <a:rPr lang="en-US" sz="2500" dirty="0">
                <a:latin typeface="Helvetica Now Text" panose="020B0504030202020204" pitchFamily="34" charset="0"/>
              </a:rPr>
              <a:t>would be available to victims of pay discrimination, with the burden of proof on the employer. </a:t>
            </a: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400" dirty="0">
              <a:latin typeface="Helvetica Now Text" panose="020B0504030202020204" pitchFamily="34" charset="0"/>
            </a:endParaRPr>
          </a:p>
          <a:p>
            <a:pPr marL="342866" indent="-342866">
              <a:lnSpc>
                <a:spcPct val="117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2400" b="1" dirty="0">
              <a:latin typeface="Helvetica Now Text" panose="020B0504030202020204" pitchFamily="34" charset="0"/>
            </a:endParaRPr>
          </a:p>
          <a:p>
            <a:pPr>
              <a:spcAft>
                <a:spcPts val="500"/>
              </a:spcAft>
              <a:defRPr/>
            </a:pPr>
            <a:endParaRPr lang="en-US" sz="1050" b="1" dirty="0">
              <a:latin typeface="Helvetica Now Text" panose="020B050403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309C5F8-C91A-0147-56E4-853DFE1694E5}"/>
              </a:ext>
            </a:extLst>
          </p:cNvPr>
          <p:cNvSpPr/>
          <p:nvPr/>
        </p:nvSpPr>
        <p:spPr>
          <a:xfrm>
            <a:off x="15319867" y="2122255"/>
            <a:ext cx="1194240" cy="11942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8F1D32-CB3C-DF1C-3CA1-22F6A7948F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468735" y="2271123"/>
            <a:ext cx="896507" cy="896507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928A5BD-0DC4-8F23-6D02-85EE29B35EB2}"/>
              </a:ext>
            </a:extLst>
          </p:cNvPr>
          <p:cNvSpPr txBox="1">
            <a:spLocks/>
          </p:cNvSpPr>
          <p:nvPr/>
        </p:nvSpPr>
        <p:spPr>
          <a:xfrm>
            <a:off x="22821939" y="12517768"/>
            <a:ext cx="807576" cy="7302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1828709" rtl="0" eaLnBrk="1" latinLnBrk="0" hangingPunct="1">
              <a:defRPr sz="16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070">
              <a:defRPr/>
            </a:pPr>
            <a:fld id="{91D568E7-61F5-D04E-995D-81EF41C01A2A}" type="slidenum">
              <a:rPr lang="en-GB">
                <a:solidFill>
                  <a:schemeClr val="bg1"/>
                </a:solidFill>
              </a:rPr>
              <a:pPr defTabSz="1828070">
                <a:defRPr/>
              </a:pPr>
              <a:t>6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019764B-0495-DC78-F744-5298759FFEF5}"/>
              </a:ext>
            </a:extLst>
          </p:cNvPr>
          <p:cNvSpPr txBox="1">
            <a:spLocks/>
          </p:cNvSpPr>
          <p:nvPr/>
        </p:nvSpPr>
        <p:spPr>
          <a:xfrm>
            <a:off x="12486013" y="12573651"/>
            <a:ext cx="10076632" cy="730202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defPPr>
              <a:defRPr lang="en-US"/>
            </a:defPPr>
            <a:lvl1pPr marL="0" marR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 kern="1200">
                <a:solidFill>
                  <a:schemeClr val="tx1"/>
                </a:solidFill>
                <a:latin typeface="Helvetica Now Text" panose="020B0504030202020204" pitchFamily="34" charset="77"/>
                <a:ea typeface="+mn-ea"/>
                <a:cs typeface="+mn-cs"/>
              </a:defRPr>
            </a:lvl1pPr>
            <a:lvl2pPr marL="91435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09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063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417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771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algn="l" defTabSz="1828709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Proprietary &amp; Confidential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5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7</a:t>
            </a:fld>
            <a:endParaRPr lang="en-GB" dirty="0"/>
          </a:p>
        </p:txBody>
      </p:sp>
      <p:pic>
        <p:nvPicPr>
          <p:cNvPr id="4" name="Picture 3" descr="A circular chart with text&#10;&#10;Description automatically generated">
            <a:extLst>
              <a:ext uri="{FF2B5EF4-FFF2-40B4-BE49-F238E27FC236}">
                <a16:creationId xmlns:a16="http://schemas.microsoft.com/office/drawing/2014/main" id="{158D4A98-3DC1-40CC-B9C9-7FEE47ACC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06" y="639199"/>
            <a:ext cx="15945644" cy="1243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9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8</a:t>
            </a:fld>
            <a:endParaRPr lang="en-GB" dirty="0"/>
          </a:p>
        </p:txBody>
      </p:sp>
      <p:pic>
        <p:nvPicPr>
          <p:cNvPr id="4" name="Picture 3" descr="A graph of the gender gap&#10;&#10;Description automatically generated">
            <a:extLst>
              <a:ext uri="{FF2B5EF4-FFF2-40B4-BE49-F238E27FC236}">
                <a16:creationId xmlns:a16="http://schemas.microsoft.com/office/drawing/2014/main" id="{8BE2C714-7AA6-49CB-BF32-E41B0E5E9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330843"/>
            <a:ext cx="17278350" cy="127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3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9</a:t>
            </a:fld>
            <a:endParaRPr lang="en-GB" dirty="0"/>
          </a:p>
        </p:txBody>
      </p:sp>
      <p:pic>
        <p:nvPicPr>
          <p:cNvPr id="4" name="Picture 3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E8BC37CB-3E2F-40D5-8757-0B5439069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138" y="0"/>
            <a:ext cx="1408213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93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E4748-672C-4A76-8B10-886E1166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68E7-61F5-D04E-995D-81EF41C01A2A}" type="slidenum">
              <a:rPr lang="en-GB" smtClean="0"/>
              <a:t>10</a:t>
            </a:fld>
            <a:endParaRPr lang="en-GB" dirty="0"/>
          </a:p>
        </p:txBody>
      </p:sp>
      <p:pic>
        <p:nvPicPr>
          <p:cNvPr id="4" name="Picture 3" descr="A diagram of a financial emergency measures&#10;&#10;Description automatically generated with medium confidence">
            <a:extLst>
              <a:ext uri="{FF2B5EF4-FFF2-40B4-BE49-F238E27FC236}">
                <a16:creationId xmlns:a16="http://schemas.microsoft.com/office/drawing/2014/main" id="{9B4B2E6C-4E41-4815-9703-683C8C4AD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424726"/>
            <a:ext cx="16516350" cy="1322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90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on_grays2">
      <a:dk1>
        <a:srgbClr val="000000"/>
      </a:dk1>
      <a:lt1>
        <a:srgbClr val="FFFFFF"/>
      </a:lt1>
      <a:dk2>
        <a:srgbClr val="5D6D78"/>
      </a:dk2>
      <a:lt2>
        <a:srgbClr val="E5EFF0"/>
      </a:lt2>
      <a:accent1>
        <a:srgbClr val="EB0017"/>
      </a:accent1>
      <a:accent2>
        <a:srgbClr val="82939A"/>
      </a:accent2>
      <a:accent3>
        <a:srgbClr val="ACC0C3"/>
      </a:accent3>
      <a:accent4>
        <a:srgbClr val="CDDBDE"/>
      </a:accent4>
      <a:accent5>
        <a:srgbClr val="E5EFF0"/>
      </a:accent5>
      <a:accent6>
        <a:srgbClr val="EEF6F7"/>
      </a:accent6>
      <a:hlink>
        <a:srgbClr val="28AFC3"/>
      </a:hlink>
      <a:folHlink>
        <a:srgbClr val="28AFC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sz="3000" b="0" i="0" dirty="0">
            <a:solidFill>
              <a:schemeClr val="tx2"/>
            </a:solidFill>
            <a:latin typeface="Helvetica Now Text" panose="020B0504030202020204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6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algn="l">
          <a:lnSpc>
            <a:spcPct val="117000"/>
          </a:lnSpc>
          <a:spcAft>
            <a:spcPts val="1000"/>
          </a:spcAft>
          <a:defRPr sz="2400" b="0" i="0" dirty="0" err="1">
            <a:solidFill>
              <a:schemeClr val="tx1"/>
            </a:solidFill>
            <a:latin typeface="Helvetica Now Text" panose="020B0504030202020204" pitchFamily="34" charset="77"/>
          </a:defRPr>
        </a:defPPr>
      </a:lstStyle>
    </a:txDef>
  </a:objectDefaults>
  <a:extraClrSchemeLst/>
  <a:custClrLst>
    <a:custClr name="Teal_Light">
      <a:srgbClr val="29B0C3"/>
    </a:custClr>
    <a:custClr name="Teal_Dark">
      <a:srgbClr val="007585"/>
    </a:custClr>
    <a:custClr name="Orange_Light">
      <a:srgbClr val="F25D00"/>
    </a:custClr>
    <a:custClr name="Orange_Dark">
      <a:srgbClr val="D149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Navy_01">
      <a:srgbClr val="262836"/>
    </a:custClr>
    <a:custClr name="Gray_01">
      <a:srgbClr val="46535E"/>
    </a:custClr>
    <a:custClr name="Gray_02">
      <a:srgbClr val="5D6D78"/>
    </a:custClr>
    <a:custClr name="Gray_03">
      <a:srgbClr val="82939A"/>
    </a:custClr>
    <a:custClr name="Gray_04">
      <a:srgbClr val="ACC0C4"/>
    </a:custClr>
    <a:custClr name="Gray_05">
      <a:srgbClr val="CDDBDE"/>
    </a:custClr>
    <a:custClr name="Gray_06">
      <a:srgbClr val="E5EFF0"/>
    </a:custClr>
    <a:custClr name="Gray_07">
      <a:srgbClr val="EEF6F7"/>
    </a:custClr>
    <a:custClr name="Gray_08">
      <a:srgbClr val="F9FCFC"/>
    </a:custClr>
    <a:custClr name="BLANK">
      <a:srgbClr val="FFFFFF"/>
    </a:custClr>
    <a:custClr name="Aqua">
      <a:srgbClr val="73E2D8"/>
    </a:custClr>
    <a:custClr name="Teal">
      <a:srgbClr val="29B0C3"/>
    </a:custClr>
    <a:custClr name="Marine">
      <a:srgbClr val="0084BB"/>
    </a:custClr>
    <a:custClr name="Cobalt">
      <a:srgbClr val="0055A8"/>
    </a:custClr>
    <a:custClr name="Blue">
      <a:srgbClr val="101E7F"/>
    </a:custClr>
    <a:custClr name="Plum">
      <a:srgbClr val="6E027F"/>
    </a:custClr>
    <a:custClr name="Magenta">
      <a:srgbClr val="A70070"/>
    </a:custClr>
    <a:custClr name="Raspberry">
      <a:srgbClr val="D10058"/>
    </a:custClr>
    <a:custClr name="Red">
      <a:srgbClr val="EA2238"/>
    </a:custClr>
    <a:custClr name="Orange">
      <a:srgbClr val="F25D00"/>
    </a:custClr>
    <a:custClr name="Yellow">
      <a:srgbClr val="FFA600"/>
    </a:custClr>
    <a:custClr name="Lime">
      <a:srgbClr val="8ABD45"/>
    </a:custClr>
    <a:custClr name="Green">
      <a:srgbClr val="12A88A"/>
    </a:custClr>
  </a:custClrLst>
  <a:extLst>
    <a:ext uri="{05A4C25C-085E-4340-85A3-A5531E510DB2}">
      <thm15:themeFamily xmlns:thm15="http://schemas.microsoft.com/office/thememl/2012/main" name="Aon_Ppt_16x9 2021-Nov-24" id="{7B64ADC3-AC29-9A44-9AF7-1440E7142111}" vid="{78CE2BC5-DA0D-264F-9D53-B684DA2836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5B13E97BD02549B9801EF1D08E31A8" ma:contentTypeVersion="13" ma:contentTypeDescription="Create a new document." ma:contentTypeScope="" ma:versionID="0dc19adde441b77219bc23445e92226b">
  <xsd:schema xmlns:xsd="http://www.w3.org/2001/XMLSchema" xmlns:xs="http://www.w3.org/2001/XMLSchema" xmlns:p="http://schemas.microsoft.com/office/2006/metadata/properties" xmlns:ns2="dda24b63-c002-46c2-b8a5-f2329012e845" xmlns:ns3="6f970924-b915-492e-bfdb-ebbb49cca1e0" targetNamespace="http://schemas.microsoft.com/office/2006/metadata/properties" ma:root="true" ma:fieldsID="0c6be065e8f2e17c4bb043d5d94b36b6" ns2:_="" ns3:_="">
    <xsd:import namespace="dda24b63-c002-46c2-b8a5-f2329012e845"/>
    <xsd:import namespace="6f970924-b915-492e-bfdb-ebbb49cca1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24b63-c002-46c2-b8a5-f2329012e8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70924-b915-492e-bfdb-ebbb49cca1e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363840-C1D5-4BB3-835B-ADDC36BC0151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da24b63-c002-46c2-b8a5-f2329012e845"/>
    <ds:schemaRef ds:uri="6f970924-b915-492e-bfdb-ebbb49cca1e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B6DC340-B0BC-4F20-8B5A-E7EDC40074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E34C3F-04AB-4A54-A470-4DA276BEB9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a24b63-c002-46c2-b8a5-f2329012e845"/>
    <ds:schemaRef ds:uri="6f970924-b915-492e-bfdb-ebbb49cca1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aon_ppt_16x9_2021_nov_24 (2)</Template>
  <TotalTime>236</TotalTime>
  <Words>681</Words>
  <Application>Microsoft Office PowerPoint</Application>
  <PresentationFormat>Custom</PresentationFormat>
  <Paragraphs>67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Helvetica Neue Condensed Bold</vt:lpstr>
      <vt:lpstr>Helvetica Now Text</vt:lpstr>
      <vt:lpstr>Helvetica Now Text Light</vt:lpstr>
      <vt:lpstr>System Font Regular</vt:lpstr>
      <vt:lpstr>Office Theme</vt:lpstr>
      <vt:lpstr>Pay Transparency &amp; Pay Equity Driving Pay Fairness</vt:lpstr>
      <vt:lpstr>PowerPoint Presentation</vt:lpstr>
      <vt:lpstr>PowerPoint Presentation</vt:lpstr>
      <vt:lpstr>PowerPoint Presentation</vt:lpstr>
      <vt:lpstr>Pay Transparency – A Global Movement</vt:lpstr>
      <vt:lpstr>EU Pay Transparency Directive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Lanni McCall</dc:creator>
  <cp:keywords/>
  <dc:description/>
  <cp:lastModifiedBy>Karina McGavock</cp:lastModifiedBy>
  <cp:revision>8</cp:revision>
  <dcterms:created xsi:type="dcterms:W3CDTF">2022-03-17T16:07:33Z</dcterms:created>
  <dcterms:modified xsi:type="dcterms:W3CDTF">2024-03-21T14:17:20Z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0x010100585B13E97BD02549B9801EF1D08E31A8</vt:lpwstr>
  </property>
  <property fmtid="{D5CDD505-2E9C-101B-9397-08002B2CF9AE}" pid="3" name="TitusGUID">
    <vt:lpwstr>cb1fedc9-b603-4f0e-bf66-5269cae4097f</vt:lpwstr>
  </property>
  <property fmtid="{D5CDD505-2E9C-101B-9397-08002B2CF9AE}" pid="4" name="AonClassification">
    <vt:lpwstr>ADC_class_300</vt:lpwstr>
  </property>
  <property fmtid="{D5CDD505-2E9C-101B-9397-08002B2CF9AE}" pid="5" name="AonRestricted">
    <vt:lpwstr>ARL_option_000</vt:lpwstr>
  </property>
  <property fmtid="{D5CDD505-2E9C-101B-9397-08002B2CF9AE}" pid="6" name="AonVisualMarkings">
    <vt:lpwstr>None</vt:lpwstr>
  </property>
  <property fmtid="{D5CDD505-2E9C-101B-9397-08002B2CF9AE}" pid="7" name="MSIP_Label_9043f10a-881e-4653-a55e-02ca2cc829dc_Enabled">
    <vt:lpwstr>true</vt:lpwstr>
  </property>
  <property fmtid="{D5CDD505-2E9C-101B-9397-08002B2CF9AE}" pid="8" name="MSIP_Label_9043f10a-881e-4653-a55e-02ca2cc829dc_SetDate">
    <vt:lpwstr>2024-02-09T13:46:44Z</vt:lpwstr>
  </property>
  <property fmtid="{D5CDD505-2E9C-101B-9397-08002B2CF9AE}" pid="9" name="MSIP_Label_9043f10a-881e-4653-a55e-02ca2cc829dc_Method">
    <vt:lpwstr>Standard</vt:lpwstr>
  </property>
  <property fmtid="{D5CDD505-2E9C-101B-9397-08002B2CF9AE}" pid="10" name="MSIP_Label_9043f10a-881e-4653-a55e-02ca2cc829dc_Name">
    <vt:lpwstr>ADC_class_200</vt:lpwstr>
  </property>
  <property fmtid="{D5CDD505-2E9C-101B-9397-08002B2CF9AE}" pid="11" name="MSIP_Label_9043f10a-881e-4653-a55e-02ca2cc829dc_SiteId">
    <vt:lpwstr>94cfddbc-0627-494a-ad7a-29aea3aea832</vt:lpwstr>
  </property>
  <property fmtid="{D5CDD505-2E9C-101B-9397-08002B2CF9AE}" pid="12" name="MSIP_Label_9043f10a-881e-4653-a55e-02ca2cc829dc_ActionId">
    <vt:lpwstr>43aca4b4-5d28-4315-9894-e45d22f02743</vt:lpwstr>
  </property>
  <property fmtid="{D5CDD505-2E9C-101B-9397-08002B2CF9AE}" pid="13" name="MSIP_Label_9043f10a-881e-4653-a55e-02ca2cc829dc_ContentBits">
    <vt:lpwstr>0</vt:lpwstr>
  </property>
</Properties>
</file>