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3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2430"/>
    <a:srgbClr val="BF1E2E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31"/>
    <p:restoredTop sz="95477"/>
  </p:normalViewPr>
  <p:slideViewPr>
    <p:cSldViewPr snapToGrid="0" snapToObjects="1"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igh-rise-NB-Business-Solutions-LLC3.jp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84051"/>
            <a:ext cx="9144000" cy="3702233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917865" y="5681000"/>
            <a:ext cx="3917184" cy="951351"/>
          </a:xfrm>
        </p:spPr>
        <p:txBody>
          <a:bodyPr anchor="b"/>
          <a:lstStyle>
            <a:lvl1pPr marL="0" indent="0" algn="r">
              <a:buNone/>
              <a:defRPr sz="2400" baseline="0">
                <a:solidFill>
                  <a:srgbClr val="BF1E2E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0" name="TextBox 9"/>
          <p:cNvSpPr txBox="1"/>
          <p:nvPr userDrawn="1"/>
        </p:nvSpPr>
        <p:spPr>
          <a:xfrm>
            <a:off x="178562" y="5903982"/>
            <a:ext cx="34816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kern="1200" dirty="0">
                <a:solidFill>
                  <a:srgbClr val="767171"/>
                </a:solidFill>
                <a:effectLst/>
                <a:latin typeface="Calibri"/>
                <a:ea typeface="Century Schoolbook" charset="0"/>
                <a:cs typeface="Calibri"/>
              </a:rPr>
              <a:t>11601 Shadow Creek Parkway, Suite 111-522       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kern="1200" dirty="0">
                <a:solidFill>
                  <a:srgbClr val="767171"/>
                </a:solidFill>
                <a:effectLst/>
                <a:latin typeface="Calibri"/>
                <a:ea typeface="Century Schoolbook" charset="0"/>
                <a:cs typeface="Calibri"/>
              </a:rPr>
              <a:t>Pearland, Texas </a:t>
            </a:r>
            <a:r>
              <a:rPr lang="en-US" sz="1000" b="0" i="0" kern="1200" dirty="0">
                <a:solidFill>
                  <a:srgbClr val="767171"/>
                </a:solidFill>
                <a:effectLst/>
                <a:latin typeface="+mn-lt"/>
                <a:ea typeface="Century Schoolbook" charset="0"/>
                <a:cs typeface="Calibri"/>
              </a:rPr>
              <a:t>77584</a:t>
            </a:r>
            <a:br>
              <a:rPr lang="en-US" sz="1000" b="0" i="0" kern="1200" dirty="0">
                <a:solidFill>
                  <a:srgbClr val="767171"/>
                </a:solidFill>
                <a:effectLst/>
                <a:latin typeface="+mn-lt"/>
                <a:ea typeface="Century Schoolbook" charset="0"/>
                <a:cs typeface="Calibri"/>
              </a:rPr>
            </a:br>
            <a:r>
              <a:rPr lang="en-US" sz="1000" b="0" i="0" kern="1200" dirty="0">
                <a:solidFill>
                  <a:srgbClr val="767171"/>
                </a:solidFill>
                <a:effectLst/>
                <a:latin typeface="+mn-lt"/>
                <a:ea typeface="Century Schoolbook" charset="0"/>
                <a:cs typeface="Calibri"/>
              </a:rPr>
              <a:t>832-328-7978</a:t>
            </a:r>
            <a:endParaRPr lang="en-US" sz="1000" b="0" i="0" kern="1200" dirty="0">
              <a:solidFill>
                <a:srgbClr val="767171"/>
              </a:solidFill>
              <a:effectLst/>
              <a:latin typeface="Calibri"/>
              <a:ea typeface="Century Schoolbook" charset="0"/>
              <a:cs typeface="Calibri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i="0" kern="1200" dirty="0" err="1">
                <a:solidFill>
                  <a:srgbClr val="767171"/>
                </a:solidFill>
                <a:effectLst/>
                <a:latin typeface="Calibri"/>
                <a:ea typeface="Century Schoolbook" charset="0"/>
                <a:cs typeface="Calibri"/>
              </a:rPr>
              <a:t>www.NB-BusinessSolutions.com</a:t>
            </a:r>
            <a:r>
              <a:rPr lang="en-US" sz="1000" b="0" i="0" dirty="0">
                <a:solidFill>
                  <a:srgbClr val="767171"/>
                </a:solidFill>
                <a:effectLst/>
                <a:latin typeface="Calibri"/>
                <a:ea typeface="Century Schoolbook" charset="0"/>
                <a:cs typeface="Calibri"/>
              </a:rPr>
              <a:t> </a:t>
            </a:r>
            <a:endParaRPr lang="en-US" sz="1000" b="0" i="0" dirty="0">
              <a:solidFill>
                <a:srgbClr val="767171"/>
              </a:solidFill>
              <a:latin typeface="Calibri"/>
              <a:ea typeface="Century Schoolbook" charset="0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0" y="1911878"/>
            <a:ext cx="9144000" cy="3250188"/>
          </a:xfrm>
        </p:spPr>
        <p:txBody>
          <a:bodyPr anchor="ctr" anchorCtr="0">
            <a:normAutofit/>
          </a:bodyPr>
          <a:lstStyle>
            <a:lvl1pPr algn="ctr">
              <a:defRPr sz="4000" b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259301" y="1087974"/>
            <a:ext cx="70137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solidFill>
                  <a:schemeClr val="bg2">
                    <a:lumMod val="50000"/>
                  </a:schemeClr>
                </a:solidFill>
                <a:latin typeface="Century Schoolbook"/>
                <a:cs typeface="Century Schoolbook"/>
              </a:rPr>
              <a:t>Realistic Business Solutions for</a:t>
            </a:r>
            <a:r>
              <a:rPr lang="en-US" sz="1400" baseline="0" dirty="0">
                <a:solidFill>
                  <a:schemeClr val="bg2">
                    <a:lumMod val="50000"/>
                  </a:schemeClr>
                </a:solidFill>
                <a:latin typeface="Century Schoolbook"/>
                <a:cs typeface="Century Schoolbook"/>
              </a:rPr>
              <a:t> Real Business Challenges</a:t>
            </a:r>
            <a:endParaRPr lang="en-US" sz="1400" dirty="0">
              <a:solidFill>
                <a:schemeClr val="bg2">
                  <a:lumMod val="50000"/>
                </a:schemeClr>
              </a:solidFill>
              <a:latin typeface="Century Schoolbook"/>
              <a:cs typeface="Century Schoolbook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488" y="391049"/>
            <a:ext cx="2619563" cy="62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45270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 i="0">
                <a:solidFill>
                  <a:srgbClr val="AB2430"/>
                </a:solidFill>
                <a:latin typeface="Century Schoolbook" charset="0"/>
                <a:ea typeface="Century Schoolbook" charset="0"/>
                <a:cs typeface="Century Schoolbook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43300" y="635635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entury Schoolbook" charset="0"/>
                <a:ea typeface="Century Schoolbook" charset="0"/>
                <a:cs typeface="Century Schoolbook" charset="0"/>
              </a:defRPr>
            </a:lvl1pPr>
            <a:lvl2pPr>
              <a:defRPr>
                <a:latin typeface="Century Schoolbook" charset="0"/>
                <a:ea typeface="Century Schoolbook" charset="0"/>
                <a:cs typeface="Century Schoolbook" charset="0"/>
              </a:defRPr>
            </a:lvl2pPr>
            <a:lvl3pPr>
              <a:defRPr>
                <a:latin typeface="Century Schoolbook" charset="0"/>
                <a:ea typeface="Century Schoolbook" charset="0"/>
                <a:cs typeface="Century Schoolbook" charset="0"/>
              </a:defRPr>
            </a:lvl3pPr>
            <a:lvl4pPr>
              <a:defRPr>
                <a:latin typeface="Century Schoolbook" charset="0"/>
                <a:ea typeface="Century Schoolbook" charset="0"/>
                <a:cs typeface="Century Schoolbook" charset="0"/>
              </a:defRPr>
            </a:lvl4pPr>
            <a:lvl5pPr>
              <a:defRPr>
                <a:latin typeface="Century Schoolbook" charset="0"/>
                <a:ea typeface="Century Schoolbook" charset="0"/>
                <a:cs typeface="Century Schoolbook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638011" y="6209620"/>
            <a:ext cx="7877339" cy="0"/>
          </a:xfrm>
          <a:prstGeom prst="line">
            <a:avLst/>
          </a:prstGeom>
          <a:ln>
            <a:solidFill>
              <a:srgbClr val="AB243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763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38538" y="635635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28375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43300" y="635635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639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3544491" y="635635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612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3543300" y="635635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96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547872" y="635635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74607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47872" y="6355080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977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547872" y="6355080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7108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43300" y="6356351"/>
            <a:ext cx="2057400" cy="365125"/>
          </a:xfrm>
        </p:spPr>
        <p:txBody>
          <a:bodyPr/>
          <a:lstStyle/>
          <a:p>
            <a:fld id="{1CED3728-2F75-2543-8F07-85842165647A}" type="datetimeFigureOut">
              <a:rPr lang="en-US" smtClean="0"/>
              <a:t>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7438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547872" y="6356351"/>
            <a:ext cx="2057400" cy="365125"/>
          </a:xfrm>
        </p:spPr>
        <p:txBody>
          <a:bodyPr/>
          <a:lstStyle>
            <a:lvl1pPr algn="ctr">
              <a:defRPr/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524AB9-EC97-8745-BD64-84E1D2EA5579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446" y="6356351"/>
            <a:ext cx="1247753" cy="298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18316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Century Schoolbook" charset="0"/>
                <a:ea typeface="Century Schoolbook" charset="0"/>
                <a:cs typeface="Century Schoolbook" charset="0"/>
              </a:defRPr>
            </a:lvl1pPr>
          </a:lstStyle>
          <a:p>
            <a:fld id="{1CED3728-2F75-2543-8F07-85842165647A}" type="datetimeFigureOut">
              <a:rPr lang="en-US" smtClean="0"/>
              <a:pPr/>
              <a:t>1/18/2018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Century Schoolbook" charset="0"/>
                <a:ea typeface="Century Schoolbook" charset="0"/>
                <a:cs typeface="Century Schoolbook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Century Schoolbook" charset="0"/>
                <a:ea typeface="Century Schoolbook" charset="0"/>
                <a:cs typeface="Century Schoolbook" charset="0"/>
              </a:defRPr>
            </a:lvl1pPr>
          </a:lstStyle>
          <a:p>
            <a:fld id="{23524AB9-EC97-8745-BD64-84E1D2EA557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9298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i="0" kern="1200">
          <a:solidFill>
            <a:srgbClr val="AB2430"/>
          </a:solidFill>
          <a:latin typeface="Century Schoolbook" charset="0"/>
          <a:ea typeface="Century Schoolbook" charset="0"/>
          <a:cs typeface="Century Schoolbook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entury Schoolbook" charset="0"/>
          <a:ea typeface="Century Schoolbook" charset="0"/>
          <a:cs typeface="Century Schoolbook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entury Schoolbook" charset="0"/>
          <a:ea typeface="Century Schoolbook" charset="0"/>
          <a:cs typeface="Century Schoolbook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entury Schoolbook" charset="0"/>
          <a:ea typeface="Century Schoolbook" charset="0"/>
          <a:cs typeface="Century Schoolbook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Schoolbook" charset="0"/>
          <a:ea typeface="Century Schoolbook" charset="0"/>
          <a:cs typeface="Century Schoolbook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entury Schoolbook" charset="0"/>
          <a:ea typeface="Century Schoolbook" charset="0"/>
          <a:cs typeface="Century Schoolbook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Tam.Nguyen@NB-BusinessSolutions.co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 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 </a:t>
            </a:r>
            <a:br>
              <a:rPr lang="en-US" dirty="0"/>
            </a:br>
            <a:r>
              <a:rPr lang="en-US" dirty="0"/>
              <a:t>Total Rewards Health Check Up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37177" y="8294950"/>
            <a:ext cx="3917184" cy="951351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1440" y="5496334"/>
            <a:ext cx="35137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Tam Nguyen, Managing Consultant</a:t>
            </a:r>
          </a:p>
        </p:txBody>
      </p:sp>
      <p:pic>
        <p:nvPicPr>
          <p:cNvPr id="2050" name="Picture 2" descr="Image result for houston compensation and benefi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3916" y="5546914"/>
            <a:ext cx="3406521" cy="637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766560" y="6263640"/>
            <a:ext cx="1973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January 31, 2018</a:t>
            </a:r>
          </a:p>
        </p:txBody>
      </p:sp>
    </p:spTree>
    <p:extLst>
      <p:ext uri="{BB962C8B-B14F-4D97-AF65-F5344CB8AC3E}">
        <p14:creationId xmlns:p14="http://schemas.microsoft.com/office/powerpoint/2010/main" val="2770922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55498" y="1825625"/>
            <a:ext cx="7886700" cy="4351338"/>
          </a:xfrm>
        </p:spPr>
        <p:txBody>
          <a:bodyPr/>
          <a:lstStyle/>
          <a:p>
            <a:r>
              <a:rPr lang="en-US" dirty="0"/>
              <a:t>Introduction of panel members</a:t>
            </a:r>
          </a:p>
          <a:p>
            <a:r>
              <a:rPr lang="en-US" dirty="0"/>
              <a:t>Survey of your organization’s TR health</a:t>
            </a:r>
          </a:p>
          <a:p>
            <a:r>
              <a:rPr lang="en-US" dirty="0"/>
              <a:t>Discussion of the company’s “life stage”</a:t>
            </a:r>
          </a:p>
          <a:p>
            <a:r>
              <a:rPr lang="en-US" dirty="0"/>
              <a:t>Top 5 compensation checks &amp; why</a:t>
            </a:r>
          </a:p>
          <a:p>
            <a:r>
              <a:rPr lang="en-US" dirty="0"/>
              <a:t>Top 5 benefits checks &amp; why</a:t>
            </a:r>
          </a:p>
          <a:p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3097839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0585"/>
            <a:ext cx="7886700" cy="1152144"/>
          </a:xfrm>
        </p:spPr>
        <p:txBody>
          <a:bodyPr>
            <a:normAutofit/>
          </a:bodyPr>
          <a:lstStyle/>
          <a:p>
            <a:r>
              <a:rPr lang="en-US" dirty="0"/>
              <a:t>PANEL MEMBERS</a:t>
            </a:r>
          </a:p>
        </p:txBody>
      </p:sp>
      <p:pic>
        <p:nvPicPr>
          <p:cNvPr id="1030" name="Picture 6" descr="FranksInternational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264" y="1759045"/>
            <a:ext cx="1897380" cy="6580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770886" y="1721733"/>
            <a:ext cx="53766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Natalie Questell</a:t>
            </a:r>
          </a:p>
          <a:p>
            <a:r>
              <a:rPr lang="en-US" dirty="0">
                <a:latin typeface="Arial Black" panose="020B0A04020102020204" pitchFamily="34" charset="0"/>
              </a:rPr>
              <a:t>Director, Global Total Rewards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70886" y="2409591"/>
            <a:ext cx="62132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Arial Black" panose="020B0A04020102020204" pitchFamily="34" charset="0"/>
              </a:rPr>
              <a:t>Anthony Scardino</a:t>
            </a:r>
          </a:p>
          <a:p>
            <a:r>
              <a:rPr lang="en-US" dirty="0">
                <a:latin typeface="Arial Black" panose="020B0A04020102020204" pitchFamily="34" charset="0"/>
              </a:rPr>
              <a:t>Manager, Global Compensation &amp; Benefits</a:t>
            </a:r>
          </a:p>
        </p:txBody>
      </p:sp>
      <p:sp>
        <p:nvSpPr>
          <p:cNvPr id="11" name="AutoShape 16" descr="Image result for tgs nopec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AutoShape 18" descr="Image result for tgs nopec"/>
          <p:cNvSpPr>
            <a:spLocks noChangeAspect="1" noChangeArrowheads="1"/>
          </p:cNvSpPr>
          <p:nvPr/>
        </p:nvSpPr>
        <p:spPr bwMode="auto">
          <a:xfrm flipH="1">
            <a:off x="3346704" y="3429000"/>
            <a:ext cx="1225296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57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94944" y="0"/>
            <a:ext cx="8211312" cy="923544"/>
          </a:xfrm>
        </p:spPr>
        <p:txBody>
          <a:bodyPr/>
          <a:lstStyle/>
          <a:p>
            <a:r>
              <a:rPr lang="en-US" dirty="0"/>
              <a:t>Top 5 Compensation Checks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621792" y="1097280"/>
            <a:ext cx="7882128" cy="4992624"/>
          </a:xfrm>
        </p:spPr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AB2430"/>
                </a:solidFill>
              </a:rPr>
              <a:t>Assess business achievement against company objectives &amp; goals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Prepare for annual bonus payouts, LTI grants, merit increases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Prepare for discussion with business leaders – analyze ROI on incentive programs.  Is it working?  Are changes needed?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AB2430"/>
                </a:solidFill>
              </a:rPr>
              <a:t>Ensure data accuracy and integri</a:t>
            </a:r>
            <a:r>
              <a:rPr lang="en-US" sz="2400" b="1" dirty="0">
                <a:solidFill>
                  <a:srgbClr val="AB2430"/>
                </a:solidFill>
              </a:rPr>
              <a:t>ty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Timing of data collection into spreadsheet or administration tool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600" dirty="0"/>
              <a:t>Validation of employee records (base salary, employment status, incentive plan type and target percent, location, manager, job code/job title, etc.)</a:t>
            </a:r>
          </a:p>
          <a:p>
            <a:pPr marL="457200" lvl="1" indent="0"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AB2430"/>
                </a:solidFill>
              </a:rPr>
              <a:t>Validate job-related data points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Job descriptions, job matches, FLSA exemption and job classification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Employees classified in correct jobs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Update salary structures/pay ranges</a:t>
            </a:r>
          </a:p>
          <a:p>
            <a:pPr marL="0" indent="0">
              <a:lnSpc>
                <a:spcPct val="120000"/>
              </a:lnSpc>
              <a:buNone/>
            </a:pPr>
            <a:endParaRPr lang="en-US" sz="10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852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94944" y="128016"/>
            <a:ext cx="8211312" cy="795528"/>
          </a:xfrm>
        </p:spPr>
        <p:txBody>
          <a:bodyPr/>
          <a:lstStyle/>
          <a:p>
            <a:r>
              <a:rPr lang="en-US" dirty="0"/>
              <a:t>Top 5 Compensation Checks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621792" y="1399032"/>
            <a:ext cx="8101584" cy="46908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en-US" sz="2600" b="1" dirty="0">
                <a:solidFill>
                  <a:srgbClr val="AB2430"/>
                </a:solidFill>
              </a:rPr>
              <a:t>Collect information for proxy statement (DEF 14A)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Board compensation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Executive compensation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Total rewards and pay philosophy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000" dirty="0"/>
          </a:p>
          <a:p>
            <a:pPr marL="457200" indent="-457200">
              <a:lnSpc>
                <a:spcPct val="120000"/>
              </a:lnSpc>
              <a:buFont typeface="+mj-lt"/>
              <a:buAutoNum type="arabicPeriod" startAt="5"/>
            </a:pPr>
            <a:r>
              <a:rPr lang="en-US" sz="2600" b="1" dirty="0">
                <a:solidFill>
                  <a:srgbClr val="AB2430"/>
                </a:solidFill>
              </a:rPr>
              <a:t>Align total rewards programs with        business objectives and strategy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Redesign or change incentive programs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Communication strategy and communication materials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Prioritize compensation initiatives and projects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1000" dirty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10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568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>
          <a:xfrm>
            <a:off x="694944" y="0"/>
            <a:ext cx="8211312" cy="923544"/>
          </a:xfrm>
        </p:spPr>
        <p:txBody>
          <a:bodyPr/>
          <a:lstStyle/>
          <a:p>
            <a:r>
              <a:rPr lang="en-US" dirty="0"/>
              <a:t>Top 5 Benefits Checks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621792" y="1097280"/>
            <a:ext cx="7882128" cy="5157216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AB2430"/>
                </a:solidFill>
              </a:rPr>
              <a:t>Compliance/Reporting</a:t>
            </a:r>
          </a:p>
          <a:p>
            <a:pPr marL="457200" lvl="1" indent="0">
              <a:lnSpc>
                <a:spcPct val="120000"/>
              </a:lnSpc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AB2430"/>
                </a:solidFill>
              </a:rPr>
              <a:t>Post-Enrollment Audit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Check that all participant elections were loaded correctly in benefits administration system and payroll system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Evaluate how well you delivered and look for opportunities to improve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r>
              <a:rPr lang="en-US" sz="1600" dirty="0"/>
              <a:t>Identify any pain points during the process</a:t>
            </a:r>
          </a:p>
          <a:p>
            <a:pPr marL="457200" lvl="1" indent="0">
              <a:buNone/>
            </a:pPr>
            <a:endParaRPr lang="en-US" sz="1100" dirty="0"/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AB2430"/>
                </a:solidFill>
              </a:rPr>
              <a:t>Fiduciary/Governance Check</a:t>
            </a:r>
          </a:p>
          <a:p>
            <a:pPr marL="514350" indent="-514350">
              <a:buFont typeface="+mj-lt"/>
              <a:buAutoNum type="arabicPeriod"/>
            </a:pPr>
            <a:endParaRPr lang="en-US" sz="1100" b="1" dirty="0">
              <a:solidFill>
                <a:srgbClr val="AB243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600" b="1" dirty="0">
                <a:solidFill>
                  <a:srgbClr val="AB2430"/>
                </a:solidFill>
              </a:rPr>
              <a:t>Align total rewards programs with business objectives and strategy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700" dirty="0"/>
              <a:t>Work with broker/consultant to identify any gaps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700" dirty="0"/>
              <a:t>Evaluate all vendors and prepare to go to market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700" dirty="0"/>
              <a:t>Prioritize benefits initiatives and projects</a:t>
            </a:r>
          </a:p>
          <a:p>
            <a:pPr marL="457200" lvl="1" indent="0">
              <a:buNone/>
            </a:pPr>
            <a:endParaRPr lang="en-US" sz="1100" dirty="0"/>
          </a:p>
          <a:p>
            <a:pPr marL="0" indent="0">
              <a:lnSpc>
                <a:spcPct val="120000"/>
              </a:lnSpc>
              <a:buNone/>
            </a:pPr>
            <a:r>
              <a:rPr lang="en-US" b="1" dirty="0">
                <a:solidFill>
                  <a:srgbClr val="AB2430"/>
                </a:solidFill>
              </a:rPr>
              <a:t>5.  Communication Strategy</a:t>
            </a:r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1000" dirty="0"/>
          </a:p>
          <a:p>
            <a:pPr lvl="1">
              <a:lnSpc>
                <a:spcPct val="120000"/>
              </a:lnSpc>
              <a:buFont typeface="Wingdings" panose="05000000000000000000" pitchFamily="2" charset="2"/>
              <a:buChar char="Ø"/>
            </a:pPr>
            <a:endParaRPr lang="en-US" sz="1000" dirty="0"/>
          </a:p>
          <a:p>
            <a:pPr marL="0" indent="0">
              <a:buNone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sz="2400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729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2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Q&amp;A</a:t>
            </a:r>
          </a:p>
        </p:txBody>
      </p:sp>
      <p:sp>
        <p:nvSpPr>
          <p:cNvPr id="26" name="Content Placeholder 25"/>
          <p:cNvSpPr>
            <a:spLocks noGrp="1"/>
          </p:cNvSpPr>
          <p:nvPr>
            <p:ph idx="1"/>
          </p:nvPr>
        </p:nvSpPr>
        <p:spPr>
          <a:xfrm>
            <a:off x="555498" y="1825625"/>
            <a:ext cx="7886700" cy="4351338"/>
          </a:xfrm>
        </p:spPr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rgbClr val="AB2430"/>
                </a:solidFill>
              </a:rPr>
              <a:t>Tam Nguyen, CCP, GRP, PHR</a:t>
            </a:r>
          </a:p>
          <a:p>
            <a:pPr marL="0" indent="0">
              <a:buNone/>
            </a:pPr>
            <a:r>
              <a:rPr lang="en-US" dirty="0">
                <a:solidFill>
                  <a:srgbClr val="AB2430"/>
                </a:solidFill>
                <a:hlinkClick r:id="rId2"/>
              </a:rPr>
              <a:t>Tam.Nguyen@NB-BusinessSolutions.com</a:t>
            </a:r>
            <a:endParaRPr lang="en-US" dirty="0">
              <a:solidFill>
                <a:srgbClr val="AB2430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rgbClr val="AB2430"/>
                </a:solidFill>
              </a:rPr>
              <a:t>713-816-8379</a:t>
            </a:r>
          </a:p>
        </p:txBody>
      </p:sp>
    </p:spTree>
    <p:extLst>
      <p:ext uri="{BB962C8B-B14F-4D97-AF65-F5344CB8AC3E}">
        <p14:creationId xmlns:p14="http://schemas.microsoft.com/office/powerpoint/2010/main" val="297519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3699</TotalTime>
  <Words>322</Words>
  <Application>Microsoft Office PowerPoint</Application>
  <PresentationFormat>On-screen Show (4:3)</PresentationFormat>
  <Paragraphs>68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Arial</vt:lpstr>
      <vt:lpstr>Arial Black</vt:lpstr>
      <vt:lpstr>Calibri</vt:lpstr>
      <vt:lpstr>Century Schoolbook</vt:lpstr>
      <vt:lpstr>Wingdings</vt:lpstr>
      <vt:lpstr>Office Theme</vt:lpstr>
      <vt:lpstr>      Total Rewards Health Check Up</vt:lpstr>
      <vt:lpstr>AGENDA</vt:lpstr>
      <vt:lpstr>PANEL MEMBERS</vt:lpstr>
      <vt:lpstr>Top 5 Compensation Checks</vt:lpstr>
      <vt:lpstr>Top 5 Compensation Checks</vt:lpstr>
      <vt:lpstr>Top 5 Benefits Checks</vt:lpstr>
      <vt:lpstr>Q&amp;A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Dustin Staiger</dc:creator>
  <cp:lastModifiedBy>Tam Nguyen</cp:lastModifiedBy>
  <cp:revision>46</cp:revision>
  <dcterms:created xsi:type="dcterms:W3CDTF">2015-09-08T19:01:13Z</dcterms:created>
  <dcterms:modified xsi:type="dcterms:W3CDTF">2018-01-18T23:36:43Z</dcterms:modified>
</cp:coreProperties>
</file>